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9" r:id="rId2"/>
    <p:sldId id="258" r:id="rId3"/>
    <p:sldId id="260" r:id="rId4"/>
    <p:sldId id="261" r:id="rId5"/>
    <p:sldId id="265" r:id="rId6"/>
    <p:sldId id="266" r:id="rId7"/>
    <p:sldId id="267" r:id="rId8"/>
    <p:sldId id="268" r:id="rId9"/>
    <p:sldId id="272" r:id="rId10"/>
    <p:sldId id="273" r:id="rId11"/>
    <p:sldId id="271" r:id="rId1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475" autoAdjust="0"/>
  </p:normalViewPr>
  <p:slideViewPr>
    <p:cSldViewPr>
      <p:cViewPr>
        <p:scale>
          <a:sx n="78" d="100"/>
          <a:sy n="78" d="100"/>
        </p:scale>
        <p:origin x="-9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tesina\Grafico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tesina\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AR"/>
  <c:style val="3"/>
  <c:chart>
    <c:plotArea>
      <c:layout/>
      <c:pieChart>
        <c:varyColors val="1"/>
        <c:ser>
          <c:idx val="0"/>
          <c:order val="0"/>
          <c:dLbls>
            <c:txPr>
              <a:bodyPr/>
              <a:lstStyle/>
              <a:p>
                <a:pPr>
                  <a:defRPr sz="1400"/>
                </a:pPr>
                <a:endParaRPr lang="es-AR"/>
              </a:p>
            </c:txPr>
            <c:showVal val="1"/>
            <c:showLeaderLines val="1"/>
          </c:dLbls>
          <c:cat>
            <c:strRef>
              <c:f>'comportamiento de compra'!$C$6:$C$8</c:f>
              <c:strCache>
                <c:ptCount val="3"/>
                <c:pt idx="0">
                  <c:v>Compré / consumí algo</c:v>
                </c:pt>
                <c:pt idx="1">
                  <c:v>No consumí / compré (no conseguí lo que buscaba)</c:v>
                </c:pt>
                <c:pt idx="2">
                  <c:v>No consumí / compré (entré por otro motivo)</c:v>
                </c:pt>
              </c:strCache>
            </c:strRef>
          </c:cat>
          <c:val>
            <c:numRef>
              <c:f>'comportamiento de compra'!$D$6:$D$8</c:f>
              <c:numCache>
                <c:formatCode>0%</c:formatCode>
                <c:ptCount val="3"/>
                <c:pt idx="0">
                  <c:v>0.93</c:v>
                </c:pt>
                <c:pt idx="1">
                  <c:v>4.0000000000000049E-2</c:v>
                </c:pt>
                <c:pt idx="2">
                  <c:v>3.000000000000002E-2</c:v>
                </c:pt>
              </c:numCache>
            </c:numRef>
          </c:val>
        </c:ser>
        <c:firstSliceAng val="0"/>
      </c:pieChart>
    </c:plotArea>
    <c:legend>
      <c:legendPos val="r"/>
      <c:legendEntry>
        <c:idx val="0"/>
        <c:txPr>
          <a:bodyPr/>
          <a:lstStyle/>
          <a:p>
            <a:pPr>
              <a:defRPr>
                <a:latin typeface="Arial" pitchFamily="34" charset="0"/>
                <a:cs typeface="Arial" pitchFamily="34" charset="0"/>
              </a:defRPr>
            </a:pPr>
            <a:endParaRPr lang="es-AR"/>
          </a:p>
        </c:txPr>
      </c:legendEntry>
      <c:legendEntry>
        <c:idx val="1"/>
        <c:txPr>
          <a:bodyPr/>
          <a:lstStyle/>
          <a:p>
            <a:pPr>
              <a:defRPr>
                <a:latin typeface="Arial" pitchFamily="34" charset="0"/>
                <a:cs typeface="Arial" pitchFamily="34" charset="0"/>
              </a:defRPr>
            </a:pPr>
            <a:endParaRPr lang="es-AR"/>
          </a:p>
        </c:txPr>
      </c:legendEntry>
      <c:legendEntry>
        <c:idx val="2"/>
        <c:txPr>
          <a:bodyPr/>
          <a:lstStyle/>
          <a:p>
            <a:pPr>
              <a:defRPr>
                <a:latin typeface="Arial" pitchFamily="34" charset="0"/>
                <a:cs typeface="Arial" pitchFamily="34" charset="0"/>
              </a:defRPr>
            </a:pPr>
            <a:endParaRPr lang="es-AR"/>
          </a:p>
        </c:txPr>
      </c:legendEntry>
      <c:layout>
        <c:manualLayout>
          <c:xMode val="edge"/>
          <c:yMode val="edge"/>
          <c:x val="0.61691817739205468"/>
          <c:y val="0.21524034866996777"/>
          <c:w val="0.36751982622845847"/>
          <c:h val="0.48848476295426685"/>
        </c:manualLayout>
      </c:layout>
    </c:legend>
    <c:plotVisOnly val="1"/>
    <c:dispBlanksAs val="zero"/>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AR"/>
  <c:style val="19"/>
  <c:chart>
    <c:plotArea>
      <c:layout/>
      <c:pieChart>
        <c:varyColors val="1"/>
        <c:ser>
          <c:idx val="0"/>
          <c:order val="0"/>
          <c:dLbls>
            <c:dLbl>
              <c:idx val="0"/>
              <c:layout>
                <c:manualLayout>
                  <c:x val="-8.7531071848533107E-2"/>
                  <c:y val="9.6257917760280268E-2"/>
                </c:manualLayout>
              </c:layout>
              <c:showVal val="1"/>
            </c:dLbl>
            <c:dLbl>
              <c:idx val="1"/>
              <c:layout>
                <c:manualLayout>
                  <c:x val="7.1422234791539724E-2"/>
                  <c:y val="-0.23030166229221347"/>
                </c:manualLayout>
              </c:layout>
              <c:showVal val="1"/>
            </c:dLbl>
            <c:txPr>
              <a:bodyPr/>
              <a:lstStyle/>
              <a:p>
                <a:pPr>
                  <a:defRPr sz="1400"/>
                </a:pPr>
                <a:endParaRPr lang="es-AR"/>
              </a:p>
            </c:txPr>
            <c:showVal val="1"/>
            <c:showLeaderLines val="1"/>
          </c:dLbls>
          <c:cat>
            <c:strRef>
              <c:f>'Cómo llegan a la tienda'!$C$4:$C$5</c:f>
              <c:strCache>
                <c:ptCount val="2"/>
                <c:pt idx="0">
                  <c:v>Llegué caminando/transporte público</c:v>
                </c:pt>
                <c:pt idx="1">
                  <c:v>Llegué en vehículo </c:v>
                </c:pt>
              </c:strCache>
            </c:strRef>
          </c:cat>
          <c:val>
            <c:numRef>
              <c:f>'Cómo llegan a la tienda'!$D$4:$D$5</c:f>
              <c:numCache>
                <c:formatCode>0%</c:formatCode>
                <c:ptCount val="2"/>
                <c:pt idx="0">
                  <c:v>0.2</c:v>
                </c:pt>
                <c:pt idx="1">
                  <c:v>0.8</c:v>
                </c:pt>
              </c:numCache>
            </c:numRef>
          </c:val>
        </c:ser>
        <c:firstSliceAng val="0"/>
      </c:pieChart>
    </c:plotArea>
    <c:legend>
      <c:legendPos val="r"/>
      <c:legendEntry>
        <c:idx val="0"/>
        <c:txPr>
          <a:bodyPr/>
          <a:lstStyle/>
          <a:p>
            <a:pPr>
              <a:defRPr>
                <a:latin typeface="Arial" pitchFamily="34" charset="0"/>
                <a:cs typeface="Arial" pitchFamily="34" charset="0"/>
              </a:defRPr>
            </a:pPr>
            <a:endParaRPr lang="es-AR"/>
          </a:p>
        </c:txPr>
      </c:legendEntry>
      <c:legendEntry>
        <c:idx val="1"/>
        <c:txPr>
          <a:bodyPr/>
          <a:lstStyle/>
          <a:p>
            <a:pPr>
              <a:defRPr>
                <a:latin typeface="Arial" pitchFamily="34" charset="0"/>
                <a:cs typeface="Arial" pitchFamily="34" charset="0"/>
              </a:defRPr>
            </a:pPr>
            <a:endParaRPr lang="es-AR"/>
          </a:p>
        </c:txPr>
      </c:legendEntry>
      <c:layout>
        <c:manualLayout>
          <c:xMode val="edge"/>
          <c:yMode val="edge"/>
          <c:x val="0.57821080806972169"/>
          <c:y val="0.29754976987102688"/>
          <c:w val="0.40526031859171829"/>
          <c:h val="0.3616112192617989"/>
        </c:manualLayout>
      </c:layout>
    </c:legend>
    <c:plotVisOnly val="1"/>
    <c:dispBlanksAs val="zero"/>
  </c:chart>
  <c:externalData r:id="rId1"/>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1066C-A367-425B-9173-2B488EE50910}" type="doc">
      <dgm:prSet loTypeId="urn:microsoft.com/office/officeart/2005/8/layout/hList7" loCatId="process" qsTypeId="urn:microsoft.com/office/officeart/2005/8/quickstyle/simple1" qsCatId="simple" csTypeId="urn:microsoft.com/office/officeart/2005/8/colors/accent1_2" csCatId="accent1" phldr="1"/>
      <dgm:spPr/>
    </dgm:pt>
    <dgm:pt modelId="{D1FD9D9C-9077-4B9A-85F0-16D81A48DADB}">
      <dgm:prSet phldrT="[Texto]" custT="1"/>
      <dgm:spPr>
        <a:solidFill>
          <a:srgbClr val="002060"/>
        </a:solidFill>
      </dgm:spPr>
      <dgm:t>
        <a:bodyPr/>
        <a:lstStyle/>
        <a:p>
          <a:r>
            <a:rPr lang="es-AR" sz="1200" b="1" dirty="0" smtClean="0">
              <a:latin typeface="Arial" pitchFamily="34" charset="0"/>
              <a:cs typeface="Arial" pitchFamily="34" charset="0"/>
            </a:rPr>
            <a:t>Primer  lanzamiento</a:t>
          </a:r>
        </a:p>
        <a:p>
          <a:r>
            <a:rPr lang="es-AR" sz="1200" dirty="0" smtClean="0">
              <a:latin typeface="Arial" pitchFamily="34" charset="0"/>
              <a:cs typeface="Arial" pitchFamily="34" charset="0"/>
            </a:rPr>
            <a:t> </a:t>
          </a:r>
          <a:r>
            <a:rPr lang="es-AR" sz="1200" dirty="0" smtClean="0">
              <a:latin typeface="Arial" pitchFamily="34" charset="0"/>
              <a:cs typeface="Arial" pitchFamily="34" charset="0"/>
            </a:rPr>
            <a:t>Julio – Septiembre </a:t>
          </a:r>
          <a:r>
            <a:rPr lang="es-AR" sz="1200" dirty="0" smtClean="0">
              <a:latin typeface="Arial" pitchFamily="34" charset="0"/>
              <a:cs typeface="Arial" pitchFamily="34" charset="0"/>
            </a:rPr>
            <a:t>2009     </a:t>
          </a:r>
        </a:p>
        <a:p>
          <a:r>
            <a:rPr lang="es-AR" sz="1200" dirty="0" smtClean="0">
              <a:latin typeface="Arial" pitchFamily="34" charset="0"/>
              <a:cs typeface="Arial" pitchFamily="34" charset="0"/>
            </a:rPr>
            <a:t> sin identidad propia</a:t>
          </a:r>
        </a:p>
        <a:p>
          <a:endParaRPr lang="es-AR" sz="1200" dirty="0" smtClean="0">
            <a:latin typeface="Arial" pitchFamily="34" charset="0"/>
            <a:cs typeface="Arial" pitchFamily="34" charset="0"/>
          </a:endParaRPr>
        </a:p>
        <a:p>
          <a:endParaRPr lang="es-AR" sz="1200" dirty="0" smtClean="0">
            <a:latin typeface="Arial" pitchFamily="34" charset="0"/>
            <a:cs typeface="Arial" pitchFamily="34" charset="0"/>
          </a:endParaRPr>
        </a:p>
        <a:p>
          <a:endParaRPr lang="es-AR" sz="1200" dirty="0" smtClean="0">
            <a:latin typeface="Arial" pitchFamily="34" charset="0"/>
            <a:cs typeface="Arial" pitchFamily="34" charset="0"/>
          </a:endParaRPr>
        </a:p>
        <a:p>
          <a:endParaRPr lang="es-AR" sz="1200" dirty="0" smtClean="0">
            <a:latin typeface="Arial" pitchFamily="34" charset="0"/>
            <a:cs typeface="Arial" pitchFamily="34" charset="0"/>
          </a:endParaRPr>
        </a:p>
        <a:p>
          <a:endParaRPr lang="es-AR" sz="1200" dirty="0" smtClean="0">
            <a:latin typeface="Arial" pitchFamily="34" charset="0"/>
            <a:cs typeface="Arial" pitchFamily="34" charset="0"/>
          </a:endParaRPr>
        </a:p>
        <a:p>
          <a:endParaRPr lang="es-AR" sz="900" dirty="0"/>
        </a:p>
      </dgm:t>
    </dgm:pt>
    <dgm:pt modelId="{CE34D673-94EF-4024-9910-C6C11F0FE8BD}" type="parTrans" cxnId="{D68A77EA-F8F7-4B81-A576-6172B9C4673C}">
      <dgm:prSet/>
      <dgm:spPr/>
      <dgm:t>
        <a:bodyPr/>
        <a:lstStyle/>
        <a:p>
          <a:endParaRPr lang="es-AR"/>
        </a:p>
      </dgm:t>
    </dgm:pt>
    <dgm:pt modelId="{671A9163-EF6D-4C5F-8039-78536440D522}" type="sibTrans" cxnId="{D68A77EA-F8F7-4B81-A576-6172B9C4673C}">
      <dgm:prSet/>
      <dgm:spPr/>
      <dgm:t>
        <a:bodyPr/>
        <a:lstStyle/>
        <a:p>
          <a:endParaRPr lang="es-AR"/>
        </a:p>
      </dgm:t>
    </dgm:pt>
    <dgm:pt modelId="{8EB03A10-8556-4ABE-921E-2E7357921E23}">
      <dgm:prSet phldrT="[Texto]" custT="1"/>
      <dgm:spPr>
        <a:solidFill>
          <a:srgbClr val="002060"/>
        </a:solidFill>
      </dgm:spPr>
      <dgm:t>
        <a:bodyPr/>
        <a:lstStyle/>
        <a:p>
          <a:r>
            <a:rPr lang="es-AR" sz="1200" b="1" dirty="0" smtClean="0">
              <a:latin typeface="Arial" pitchFamily="34" charset="0"/>
              <a:cs typeface="Arial" pitchFamily="34" charset="0"/>
            </a:rPr>
            <a:t>Segundo lanzamiento</a:t>
          </a:r>
        </a:p>
        <a:p>
          <a:r>
            <a:rPr lang="es-AR" sz="1200" dirty="0" smtClean="0">
              <a:latin typeface="Arial" pitchFamily="34" charset="0"/>
              <a:cs typeface="Arial" pitchFamily="34" charset="0"/>
            </a:rPr>
            <a:t>Julio-Septiembre </a:t>
          </a:r>
          <a:r>
            <a:rPr lang="es-AR" sz="1200" dirty="0" smtClean="0">
              <a:latin typeface="Arial" pitchFamily="34" charset="0"/>
              <a:cs typeface="Arial" pitchFamily="34" charset="0"/>
            </a:rPr>
            <a:t>2011</a:t>
          </a:r>
        </a:p>
        <a:p>
          <a:r>
            <a:rPr lang="es-AR" sz="1200" dirty="0" err="1" smtClean="0">
              <a:latin typeface="Arial" pitchFamily="34" charset="0"/>
              <a:cs typeface="Arial" pitchFamily="34" charset="0"/>
            </a:rPr>
            <a:t>Packaging</a:t>
          </a:r>
          <a:r>
            <a:rPr lang="es-AR" sz="1200" dirty="0" smtClean="0">
              <a:latin typeface="Arial" pitchFamily="34" charset="0"/>
              <a:cs typeface="Arial" pitchFamily="34" charset="0"/>
            </a:rPr>
            <a:t>  propio – identidad</a:t>
          </a:r>
        </a:p>
        <a:p>
          <a:r>
            <a:rPr lang="es-AR" sz="1200" dirty="0" smtClean="0">
              <a:latin typeface="Arial" pitchFamily="34" charset="0"/>
              <a:cs typeface="Arial" pitchFamily="34" charset="0"/>
            </a:rPr>
            <a:t>Debilidades: </a:t>
          </a:r>
        </a:p>
        <a:p>
          <a:r>
            <a:rPr lang="es-AR" sz="1200" dirty="0" smtClean="0">
              <a:latin typeface="Arial" pitchFamily="34" charset="0"/>
              <a:cs typeface="Arial" pitchFamily="34" charset="0"/>
            </a:rPr>
            <a:t>Comunicación sólo en tiendas</a:t>
          </a:r>
        </a:p>
        <a:p>
          <a:r>
            <a:rPr lang="es-AR" sz="1200" dirty="0" smtClean="0">
              <a:latin typeface="Arial" pitchFamily="34" charset="0"/>
              <a:cs typeface="Arial" pitchFamily="34" charset="0"/>
            </a:rPr>
            <a:t>Logística  proveedores – incremento costos </a:t>
          </a:r>
        </a:p>
        <a:p>
          <a:endParaRPr lang="es-AR" sz="1200" dirty="0" smtClean="0">
            <a:latin typeface="Arial" pitchFamily="34" charset="0"/>
            <a:cs typeface="Arial" pitchFamily="34" charset="0"/>
          </a:endParaRPr>
        </a:p>
        <a:p>
          <a:endParaRPr lang="es-AR" sz="900" dirty="0" smtClean="0"/>
        </a:p>
        <a:p>
          <a:endParaRPr lang="es-AR" sz="900" dirty="0"/>
        </a:p>
      </dgm:t>
    </dgm:pt>
    <dgm:pt modelId="{D5A34F78-F673-4559-BCCC-BF5B92BB1D8D}" type="parTrans" cxnId="{D6FD8A8D-7AC6-4318-AECD-48B69666026E}">
      <dgm:prSet/>
      <dgm:spPr/>
      <dgm:t>
        <a:bodyPr/>
        <a:lstStyle/>
        <a:p>
          <a:endParaRPr lang="es-AR"/>
        </a:p>
      </dgm:t>
    </dgm:pt>
    <dgm:pt modelId="{F9BC08E9-2557-4A43-BE54-FD7BFD735C8B}" type="sibTrans" cxnId="{D6FD8A8D-7AC6-4318-AECD-48B69666026E}">
      <dgm:prSet/>
      <dgm:spPr/>
      <dgm:t>
        <a:bodyPr/>
        <a:lstStyle/>
        <a:p>
          <a:endParaRPr lang="es-AR"/>
        </a:p>
      </dgm:t>
    </dgm:pt>
    <dgm:pt modelId="{C38A37FB-4E09-4418-BFA4-823CFE09C10F}">
      <dgm:prSet phldrT="[Texto]" custT="1"/>
      <dgm:spPr>
        <a:solidFill>
          <a:srgbClr val="002060"/>
        </a:solidFill>
      </dgm:spPr>
      <dgm:t>
        <a:bodyPr/>
        <a:lstStyle/>
        <a:p>
          <a:endParaRPr lang="es-AR" sz="1200" b="1" dirty="0" smtClean="0">
            <a:latin typeface="Arial" pitchFamily="34" charset="0"/>
            <a:cs typeface="Arial" pitchFamily="34" charset="0"/>
          </a:endParaRPr>
        </a:p>
        <a:p>
          <a:endParaRPr lang="es-AR" sz="1200" b="1" dirty="0" smtClean="0">
            <a:latin typeface="Arial" pitchFamily="34" charset="0"/>
            <a:cs typeface="Arial" pitchFamily="34" charset="0"/>
          </a:endParaRPr>
        </a:p>
        <a:p>
          <a:endParaRPr lang="es-AR" sz="1200" b="1" dirty="0" smtClean="0">
            <a:latin typeface="Arial" pitchFamily="34" charset="0"/>
            <a:cs typeface="Arial" pitchFamily="34" charset="0"/>
          </a:endParaRPr>
        </a:p>
        <a:p>
          <a:endParaRPr lang="es-AR" sz="1200" b="1" dirty="0" smtClean="0">
            <a:latin typeface="Arial" pitchFamily="34" charset="0"/>
            <a:cs typeface="Arial" pitchFamily="34" charset="0"/>
          </a:endParaRPr>
        </a:p>
        <a:p>
          <a:endParaRPr lang="es-AR" sz="1200" b="1" dirty="0" smtClean="0">
            <a:latin typeface="Arial" pitchFamily="34" charset="0"/>
            <a:cs typeface="Arial" pitchFamily="34" charset="0"/>
          </a:endParaRPr>
        </a:p>
        <a:p>
          <a:endParaRPr lang="es-AR" sz="1200" b="1" dirty="0" smtClean="0">
            <a:latin typeface="Arial" pitchFamily="34" charset="0"/>
            <a:cs typeface="Arial" pitchFamily="34" charset="0"/>
          </a:endParaRPr>
        </a:p>
        <a:p>
          <a:endParaRPr lang="es-AR" sz="1200" b="1" dirty="0" smtClean="0">
            <a:latin typeface="Arial" pitchFamily="34" charset="0"/>
            <a:cs typeface="Arial" pitchFamily="34" charset="0"/>
          </a:endParaRPr>
        </a:p>
        <a:p>
          <a:endParaRPr lang="es-AR" sz="1200" b="1" dirty="0" smtClean="0">
            <a:latin typeface="Arial" pitchFamily="34" charset="0"/>
            <a:cs typeface="Arial" pitchFamily="34" charset="0"/>
          </a:endParaRPr>
        </a:p>
        <a:p>
          <a:endParaRPr lang="es-AR" sz="1200" b="1" dirty="0" smtClean="0">
            <a:latin typeface="Arial" pitchFamily="34" charset="0"/>
            <a:cs typeface="Arial" pitchFamily="34" charset="0"/>
          </a:endParaRPr>
        </a:p>
        <a:p>
          <a:endParaRPr lang="es-AR" sz="1200" b="1" dirty="0" smtClean="0">
            <a:latin typeface="Arial" pitchFamily="34" charset="0"/>
            <a:cs typeface="Arial" pitchFamily="34" charset="0"/>
          </a:endParaRPr>
        </a:p>
        <a:p>
          <a:endParaRPr lang="es-AR" sz="1200" b="1" dirty="0" smtClean="0">
            <a:latin typeface="Arial" pitchFamily="34" charset="0"/>
            <a:cs typeface="Arial" pitchFamily="34" charset="0"/>
          </a:endParaRPr>
        </a:p>
        <a:p>
          <a:r>
            <a:rPr lang="es-AR" sz="1200" b="1" dirty="0" smtClean="0">
              <a:latin typeface="Arial" pitchFamily="34" charset="0"/>
              <a:cs typeface="Arial" pitchFamily="34" charset="0"/>
            </a:rPr>
            <a:t>Propuesta re-lanzamiento</a:t>
          </a:r>
        </a:p>
        <a:p>
          <a:r>
            <a:rPr lang="es-AR" sz="1200" b="0" dirty="0" smtClean="0">
              <a:latin typeface="Arial" pitchFamily="34" charset="0"/>
              <a:cs typeface="Arial" pitchFamily="34" charset="0"/>
            </a:rPr>
            <a:t>Julio 2014</a:t>
          </a:r>
        </a:p>
        <a:p>
          <a:r>
            <a:rPr lang="es-AR" sz="1200" b="0" dirty="0" smtClean="0">
              <a:latin typeface="Arial" pitchFamily="34" charset="0"/>
              <a:cs typeface="Arial" pitchFamily="34" charset="0"/>
            </a:rPr>
            <a:t>Fase piloto: 162 tiendas red propia</a:t>
          </a:r>
        </a:p>
        <a:p>
          <a:r>
            <a:rPr lang="es-AR" sz="1200" b="0" dirty="0" err="1" smtClean="0">
              <a:latin typeface="Arial" pitchFamily="34" charset="0"/>
              <a:cs typeface="Arial" pitchFamily="34" charset="0"/>
            </a:rPr>
            <a:t>Packaging</a:t>
          </a:r>
          <a:r>
            <a:rPr lang="es-AR" sz="1200" b="0" dirty="0" smtClean="0">
              <a:latin typeface="Arial" pitchFamily="34" charset="0"/>
              <a:cs typeface="Arial" pitchFamily="34" charset="0"/>
            </a:rPr>
            <a:t> propio – identidad</a:t>
          </a:r>
        </a:p>
        <a:p>
          <a:r>
            <a:rPr lang="es-AR" sz="1200" b="0" dirty="0" smtClean="0">
              <a:latin typeface="Arial" pitchFamily="34" charset="0"/>
              <a:cs typeface="Arial" pitchFamily="34" charset="0"/>
            </a:rPr>
            <a:t>Mismo menú 2011 (6 </a:t>
          </a:r>
          <a:r>
            <a:rPr lang="es-AR" sz="1200" b="0" dirty="0" err="1" smtClean="0">
              <a:latin typeface="Arial" pitchFamily="34" charset="0"/>
              <a:cs typeface="Arial" pitchFamily="34" charset="0"/>
            </a:rPr>
            <a:t>nuggets</a:t>
          </a:r>
          <a:r>
            <a:rPr lang="es-AR" sz="1200" b="0" dirty="0" smtClean="0">
              <a:latin typeface="Arial" pitchFamily="34" charset="0"/>
              <a:cs typeface="Arial" pitchFamily="34" charset="0"/>
            </a:rPr>
            <a:t> de pollo, papas fritas </a:t>
          </a:r>
          <a:r>
            <a:rPr lang="es-AR" sz="1200" b="0" dirty="0" err="1" smtClean="0">
              <a:latin typeface="Arial" pitchFamily="34" charset="0"/>
              <a:cs typeface="Arial" pitchFamily="34" charset="0"/>
            </a:rPr>
            <a:t>smile</a:t>
          </a:r>
          <a:r>
            <a:rPr lang="es-AR" sz="1200" b="0" dirty="0" smtClean="0">
              <a:latin typeface="Arial" pitchFamily="34" charset="0"/>
              <a:cs typeface="Arial" pitchFamily="34" charset="0"/>
            </a:rPr>
            <a:t>, gaseosa </a:t>
          </a:r>
          <a:r>
            <a:rPr lang="es-AR" sz="1200" b="0" dirty="0" err="1" smtClean="0">
              <a:latin typeface="Arial" pitchFamily="34" charset="0"/>
              <a:cs typeface="Arial" pitchFamily="34" charset="0"/>
            </a:rPr>
            <a:t>pepsi</a:t>
          </a:r>
          <a:r>
            <a:rPr lang="es-AR" sz="1200" b="0" dirty="0" smtClean="0">
              <a:latin typeface="Arial" pitchFamily="34" charset="0"/>
              <a:cs typeface="Arial" pitchFamily="34" charset="0"/>
            </a:rPr>
            <a:t> 500 </a:t>
          </a:r>
          <a:r>
            <a:rPr lang="es-AR" sz="1200" b="0" dirty="0" err="1" smtClean="0">
              <a:latin typeface="Arial" pitchFamily="34" charset="0"/>
              <a:cs typeface="Arial" pitchFamily="34" charset="0"/>
            </a:rPr>
            <a:t>cc</a:t>
          </a:r>
          <a:r>
            <a:rPr lang="es-AR" sz="1200" b="0" dirty="0" smtClean="0">
              <a:latin typeface="Arial" pitchFamily="34" charset="0"/>
              <a:cs typeface="Arial" pitchFamily="34" charset="0"/>
            </a:rPr>
            <a:t>, </a:t>
          </a:r>
          <a:r>
            <a:rPr lang="es-AR" sz="1200" b="0" dirty="0" err="1" smtClean="0">
              <a:latin typeface="Arial" pitchFamily="34" charset="0"/>
              <a:cs typeface="Arial" pitchFamily="34" charset="0"/>
            </a:rPr>
            <a:t>kinder</a:t>
          </a:r>
          <a:r>
            <a:rPr lang="es-AR" sz="1200" b="0" dirty="0" smtClean="0">
              <a:latin typeface="Arial" pitchFamily="34" charset="0"/>
              <a:cs typeface="Arial" pitchFamily="34" charset="0"/>
            </a:rPr>
            <a:t> sorpresa)</a:t>
          </a:r>
        </a:p>
        <a:p>
          <a:endParaRPr lang="es-AR" sz="1200" b="1" dirty="0" smtClean="0">
            <a:latin typeface="Arial" pitchFamily="34" charset="0"/>
            <a:cs typeface="Arial" pitchFamily="34" charset="0"/>
          </a:endParaRPr>
        </a:p>
        <a:p>
          <a:r>
            <a:rPr lang="es-AR" sz="1400" b="1" dirty="0" smtClean="0">
              <a:latin typeface="Arial" pitchFamily="34" charset="0"/>
              <a:cs typeface="Arial" pitchFamily="34" charset="0"/>
            </a:rPr>
            <a:t>Diferenciales</a:t>
          </a:r>
          <a:r>
            <a:rPr lang="es-AR" sz="1200" b="1" dirty="0" smtClean="0">
              <a:latin typeface="Arial" pitchFamily="34" charset="0"/>
              <a:cs typeface="Arial" pitchFamily="34" charset="0"/>
            </a:rPr>
            <a:t>:</a:t>
          </a:r>
        </a:p>
        <a:p>
          <a:r>
            <a:rPr lang="es-AR" sz="1200" b="0" dirty="0" smtClean="0">
              <a:latin typeface="Arial" pitchFamily="34" charset="0"/>
              <a:cs typeface="Arial" pitchFamily="34" charset="0"/>
            </a:rPr>
            <a:t>Estrategia de comunicación – en puntos de venta y medios masivos</a:t>
          </a:r>
        </a:p>
        <a:p>
          <a:r>
            <a:rPr lang="es-AR" sz="1200" b="0" dirty="0" smtClean="0">
              <a:latin typeface="Arial" pitchFamily="34" charset="0"/>
              <a:cs typeface="Arial" pitchFamily="34" charset="0"/>
            </a:rPr>
            <a:t>Creación 3 personajes: álbumes figuritas contando historia YPF – vinculo emocional</a:t>
          </a:r>
        </a:p>
        <a:p>
          <a:endParaRPr lang="es-AR" sz="1200" b="0" dirty="0" smtClean="0">
            <a:latin typeface="Arial" pitchFamily="34" charset="0"/>
            <a:cs typeface="Arial" pitchFamily="34" charset="0"/>
          </a:endParaRPr>
        </a:p>
        <a:p>
          <a:endParaRPr lang="es-AR" sz="1200" b="0" dirty="0" smtClean="0">
            <a:latin typeface="Arial" pitchFamily="34" charset="0"/>
            <a:cs typeface="Arial" pitchFamily="34" charset="0"/>
          </a:endParaRPr>
        </a:p>
        <a:p>
          <a:endParaRPr lang="es-AR" sz="1200" b="0" dirty="0" smtClean="0">
            <a:latin typeface="Arial" pitchFamily="34" charset="0"/>
            <a:cs typeface="Arial" pitchFamily="34" charset="0"/>
          </a:endParaRPr>
        </a:p>
        <a:p>
          <a:endParaRPr lang="es-AR" sz="1200" b="0" dirty="0" smtClean="0">
            <a:latin typeface="Arial" pitchFamily="34" charset="0"/>
            <a:cs typeface="Arial" pitchFamily="34" charset="0"/>
          </a:endParaRPr>
        </a:p>
        <a:p>
          <a:endParaRPr lang="es-AR" sz="1200" b="0" dirty="0" smtClean="0">
            <a:latin typeface="Arial" pitchFamily="34" charset="0"/>
            <a:cs typeface="Arial" pitchFamily="34" charset="0"/>
          </a:endParaRPr>
        </a:p>
        <a:p>
          <a:endParaRPr lang="es-AR" sz="1200" b="0" dirty="0" smtClean="0">
            <a:latin typeface="Arial" pitchFamily="34" charset="0"/>
            <a:cs typeface="Arial" pitchFamily="34" charset="0"/>
          </a:endParaRPr>
        </a:p>
        <a:p>
          <a:endParaRPr lang="es-AR" sz="1200" b="0" dirty="0" smtClean="0">
            <a:latin typeface="Arial" pitchFamily="34" charset="0"/>
            <a:cs typeface="Arial" pitchFamily="34" charset="0"/>
          </a:endParaRPr>
        </a:p>
        <a:p>
          <a:endParaRPr lang="es-AR" sz="1200" b="0" dirty="0">
            <a:latin typeface="Arial" pitchFamily="34" charset="0"/>
            <a:cs typeface="Arial" pitchFamily="34" charset="0"/>
          </a:endParaRPr>
        </a:p>
      </dgm:t>
    </dgm:pt>
    <dgm:pt modelId="{633145B7-3E0A-4925-BD53-AFBD38CAC5FD}" type="parTrans" cxnId="{539180C3-3726-42EF-AD87-0E08B5850F48}">
      <dgm:prSet/>
      <dgm:spPr/>
      <dgm:t>
        <a:bodyPr/>
        <a:lstStyle/>
        <a:p>
          <a:endParaRPr lang="es-AR"/>
        </a:p>
      </dgm:t>
    </dgm:pt>
    <dgm:pt modelId="{5415F93E-548D-4A75-AF17-0C946DE213A3}" type="sibTrans" cxnId="{539180C3-3726-42EF-AD87-0E08B5850F48}">
      <dgm:prSet/>
      <dgm:spPr/>
      <dgm:t>
        <a:bodyPr/>
        <a:lstStyle/>
        <a:p>
          <a:endParaRPr lang="es-AR"/>
        </a:p>
      </dgm:t>
    </dgm:pt>
    <dgm:pt modelId="{5CEB1764-0F6A-4E31-A6FA-77BD62C9563C}" type="pres">
      <dgm:prSet presAssocID="{4591066C-A367-425B-9173-2B488EE50910}" presName="Name0" presStyleCnt="0">
        <dgm:presLayoutVars>
          <dgm:dir/>
          <dgm:resizeHandles val="exact"/>
        </dgm:presLayoutVars>
      </dgm:prSet>
      <dgm:spPr/>
    </dgm:pt>
    <dgm:pt modelId="{699C155A-7274-4298-94E1-E987C0120E26}" type="pres">
      <dgm:prSet presAssocID="{4591066C-A367-425B-9173-2B488EE50910}" presName="fgShape" presStyleLbl="fgShp" presStyleIdx="0" presStyleCnt="1" custScaleY="26011" custLinFactNeighborY="58780"/>
      <dgm:spPr>
        <a:solidFill>
          <a:schemeClr val="accent1">
            <a:lumMod val="20000"/>
            <a:lumOff val="80000"/>
          </a:schemeClr>
        </a:solidFill>
      </dgm:spPr>
    </dgm:pt>
    <dgm:pt modelId="{65B9A759-0552-44EF-97DF-ADC344EC6FC9}" type="pres">
      <dgm:prSet presAssocID="{4591066C-A367-425B-9173-2B488EE50910}" presName="linComp" presStyleCnt="0"/>
      <dgm:spPr/>
    </dgm:pt>
    <dgm:pt modelId="{A71D12CD-7748-4EBB-A469-DE52E6B2B59B}" type="pres">
      <dgm:prSet presAssocID="{D1FD9D9C-9077-4B9A-85F0-16D81A48DADB}" presName="compNode" presStyleCnt="0"/>
      <dgm:spPr/>
    </dgm:pt>
    <dgm:pt modelId="{E8B50A64-48D6-4F1B-8F3D-F74AE5DDF716}" type="pres">
      <dgm:prSet presAssocID="{D1FD9D9C-9077-4B9A-85F0-16D81A48DADB}" presName="bkgdShape" presStyleLbl="node1" presStyleIdx="0" presStyleCnt="3" custLinFactNeighborX="-64" custLinFactNeighborY="1408"/>
      <dgm:spPr/>
      <dgm:t>
        <a:bodyPr/>
        <a:lstStyle/>
        <a:p>
          <a:endParaRPr lang="es-AR"/>
        </a:p>
      </dgm:t>
    </dgm:pt>
    <dgm:pt modelId="{982EFC8C-18EE-4747-ACFD-820115C6C93C}" type="pres">
      <dgm:prSet presAssocID="{D1FD9D9C-9077-4B9A-85F0-16D81A48DADB}" presName="nodeTx" presStyleLbl="node1" presStyleIdx="0" presStyleCnt="3">
        <dgm:presLayoutVars>
          <dgm:bulletEnabled val="1"/>
        </dgm:presLayoutVars>
      </dgm:prSet>
      <dgm:spPr/>
      <dgm:t>
        <a:bodyPr/>
        <a:lstStyle/>
        <a:p>
          <a:endParaRPr lang="es-AR"/>
        </a:p>
      </dgm:t>
    </dgm:pt>
    <dgm:pt modelId="{CE24C3BB-328E-4A7A-A5A5-54480B03D79A}" type="pres">
      <dgm:prSet presAssocID="{D1FD9D9C-9077-4B9A-85F0-16D81A48DADB}" presName="invisiNode" presStyleLbl="node1" presStyleIdx="0" presStyleCnt="3"/>
      <dgm:spPr/>
    </dgm:pt>
    <dgm:pt modelId="{09A63AD6-3EA4-4CD9-AE3B-169DEF5AE798}" type="pres">
      <dgm:prSet presAssocID="{D1FD9D9C-9077-4B9A-85F0-16D81A48DADB}" presName="imagNode" presStyleLbl="fgImgPlace1" presStyleIdx="0" presStyleCnt="3" custScaleX="108459" custScaleY="103020" custLinFactNeighborX="832" custLinFactNeighborY="-9559"/>
      <dgm:spPr>
        <a:blipFill rotWithShape="0">
          <a:blip xmlns:r="http://schemas.openxmlformats.org/officeDocument/2006/relationships" r:embed="rId1"/>
          <a:stretch>
            <a:fillRect/>
          </a:stretch>
        </a:blipFill>
      </dgm:spPr>
    </dgm:pt>
    <dgm:pt modelId="{2C9A976D-56DE-4A26-8AAC-79B5FE2B85BC}" type="pres">
      <dgm:prSet presAssocID="{671A9163-EF6D-4C5F-8039-78536440D522}" presName="sibTrans" presStyleLbl="sibTrans2D1" presStyleIdx="0" presStyleCnt="0"/>
      <dgm:spPr/>
      <dgm:t>
        <a:bodyPr/>
        <a:lstStyle/>
        <a:p>
          <a:endParaRPr lang="es-AR"/>
        </a:p>
      </dgm:t>
    </dgm:pt>
    <dgm:pt modelId="{784719F6-49E9-4667-8DC0-B300F7666A08}" type="pres">
      <dgm:prSet presAssocID="{8EB03A10-8556-4ABE-921E-2E7357921E23}" presName="compNode" presStyleCnt="0"/>
      <dgm:spPr/>
    </dgm:pt>
    <dgm:pt modelId="{0A25D0F5-B61A-4032-8DD4-EE18EAA2649A}" type="pres">
      <dgm:prSet presAssocID="{8EB03A10-8556-4ABE-921E-2E7357921E23}" presName="bkgdShape" presStyleLbl="node1" presStyleIdx="1" presStyleCnt="3"/>
      <dgm:spPr/>
      <dgm:t>
        <a:bodyPr/>
        <a:lstStyle/>
        <a:p>
          <a:endParaRPr lang="es-AR"/>
        </a:p>
      </dgm:t>
    </dgm:pt>
    <dgm:pt modelId="{E6077F13-F073-4598-BEFA-8C3A75C511F0}" type="pres">
      <dgm:prSet presAssocID="{8EB03A10-8556-4ABE-921E-2E7357921E23}" presName="nodeTx" presStyleLbl="node1" presStyleIdx="1" presStyleCnt="3">
        <dgm:presLayoutVars>
          <dgm:bulletEnabled val="1"/>
        </dgm:presLayoutVars>
      </dgm:prSet>
      <dgm:spPr/>
      <dgm:t>
        <a:bodyPr/>
        <a:lstStyle/>
        <a:p>
          <a:endParaRPr lang="es-AR"/>
        </a:p>
      </dgm:t>
    </dgm:pt>
    <dgm:pt modelId="{3981F934-A14C-4AFC-930E-389E32491410}" type="pres">
      <dgm:prSet presAssocID="{8EB03A10-8556-4ABE-921E-2E7357921E23}" presName="invisiNode" presStyleLbl="node1" presStyleIdx="1" presStyleCnt="3"/>
      <dgm:spPr/>
    </dgm:pt>
    <dgm:pt modelId="{73FE8F71-E930-4E44-AF1E-78A7CCD09C0B}" type="pres">
      <dgm:prSet presAssocID="{8EB03A10-8556-4ABE-921E-2E7357921E23}" presName="imagNode" presStyleLbl="fgImgPlace1" presStyleIdx="1" presStyleCnt="3" custScaleX="135347" custScaleY="98626" custLinFactNeighborY="-10246"/>
      <dgm:spPr>
        <a:blipFill rotWithShape="0">
          <a:blip xmlns:r="http://schemas.openxmlformats.org/officeDocument/2006/relationships" r:embed="rId2"/>
          <a:stretch>
            <a:fillRect/>
          </a:stretch>
        </a:blipFill>
      </dgm:spPr>
    </dgm:pt>
    <dgm:pt modelId="{7FDFE0D3-8F84-43AC-8A83-EE6FC56B7372}" type="pres">
      <dgm:prSet presAssocID="{F9BC08E9-2557-4A43-BE54-FD7BFD735C8B}" presName="sibTrans" presStyleLbl="sibTrans2D1" presStyleIdx="0" presStyleCnt="0"/>
      <dgm:spPr/>
      <dgm:t>
        <a:bodyPr/>
        <a:lstStyle/>
        <a:p>
          <a:endParaRPr lang="es-AR"/>
        </a:p>
      </dgm:t>
    </dgm:pt>
    <dgm:pt modelId="{0EE91E0E-F941-4634-B830-D3301BF1DC4B}" type="pres">
      <dgm:prSet presAssocID="{C38A37FB-4E09-4418-BFA4-823CFE09C10F}" presName="compNode" presStyleCnt="0"/>
      <dgm:spPr/>
    </dgm:pt>
    <dgm:pt modelId="{0CF8DE31-CDC9-4A92-AB35-876F0B4D1E57}" type="pres">
      <dgm:prSet presAssocID="{C38A37FB-4E09-4418-BFA4-823CFE09C10F}" presName="bkgdShape" presStyleLbl="node1" presStyleIdx="2" presStyleCnt="3" custLinFactNeighborX="2842"/>
      <dgm:spPr/>
      <dgm:t>
        <a:bodyPr/>
        <a:lstStyle/>
        <a:p>
          <a:endParaRPr lang="es-AR"/>
        </a:p>
      </dgm:t>
    </dgm:pt>
    <dgm:pt modelId="{5D96947C-F072-49B1-80C8-8B23AEB6C969}" type="pres">
      <dgm:prSet presAssocID="{C38A37FB-4E09-4418-BFA4-823CFE09C10F}" presName="nodeTx" presStyleLbl="node1" presStyleIdx="2" presStyleCnt="3">
        <dgm:presLayoutVars>
          <dgm:bulletEnabled val="1"/>
        </dgm:presLayoutVars>
      </dgm:prSet>
      <dgm:spPr/>
      <dgm:t>
        <a:bodyPr/>
        <a:lstStyle/>
        <a:p>
          <a:endParaRPr lang="es-AR"/>
        </a:p>
      </dgm:t>
    </dgm:pt>
    <dgm:pt modelId="{2DD8B51C-1907-4DB0-97C3-87A5A6CD4982}" type="pres">
      <dgm:prSet presAssocID="{C38A37FB-4E09-4418-BFA4-823CFE09C10F}" presName="invisiNode" presStyleLbl="node1" presStyleIdx="2" presStyleCnt="3"/>
      <dgm:spPr/>
    </dgm:pt>
    <dgm:pt modelId="{B47DF885-9E42-4841-AE1F-8C79912358F5}" type="pres">
      <dgm:prSet presAssocID="{C38A37FB-4E09-4418-BFA4-823CFE09C10F}" presName="imagNode" presStyleLbl="fgImgPlace1" presStyleIdx="2" presStyleCnt="3" custScaleX="127342" custScaleY="97939" custLinFactNeighborX="-1814" custLinFactNeighborY="-11248"/>
      <dgm:spPr>
        <a:blipFill rotWithShape="0">
          <a:blip xmlns:r="http://schemas.openxmlformats.org/officeDocument/2006/relationships" r:embed="rId3"/>
          <a:stretch>
            <a:fillRect/>
          </a:stretch>
        </a:blipFill>
      </dgm:spPr>
    </dgm:pt>
  </dgm:ptLst>
  <dgm:cxnLst>
    <dgm:cxn modelId="{692DF6AF-D13A-4EF9-BEF3-B5B5C34FEEE1}" type="presOf" srcId="{D1FD9D9C-9077-4B9A-85F0-16D81A48DADB}" destId="{E8B50A64-48D6-4F1B-8F3D-F74AE5DDF716}" srcOrd="0" destOrd="0" presId="urn:microsoft.com/office/officeart/2005/8/layout/hList7"/>
    <dgm:cxn modelId="{539180C3-3726-42EF-AD87-0E08B5850F48}" srcId="{4591066C-A367-425B-9173-2B488EE50910}" destId="{C38A37FB-4E09-4418-BFA4-823CFE09C10F}" srcOrd="2" destOrd="0" parTransId="{633145B7-3E0A-4925-BD53-AFBD38CAC5FD}" sibTransId="{5415F93E-548D-4A75-AF17-0C946DE213A3}"/>
    <dgm:cxn modelId="{3739839F-01C0-4157-9C24-A606F5BCC0BD}" type="presOf" srcId="{671A9163-EF6D-4C5F-8039-78536440D522}" destId="{2C9A976D-56DE-4A26-8AAC-79B5FE2B85BC}" srcOrd="0" destOrd="0" presId="urn:microsoft.com/office/officeart/2005/8/layout/hList7"/>
    <dgm:cxn modelId="{E6ACB26E-D4A6-42F6-B198-1BDA67902D90}" type="presOf" srcId="{F9BC08E9-2557-4A43-BE54-FD7BFD735C8B}" destId="{7FDFE0D3-8F84-43AC-8A83-EE6FC56B7372}" srcOrd="0" destOrd="0" presId="urn:microsoft.com/office/officeart/2005/8/layout/hList7"/>
    <dgm:cxn modelId="{5825FFF0-D058-4FCE-A1D7-99271A851FBB}" type="presOf" srcId="{C38A37FB-4E09-4418-BFA4-823CFE09C10F}" destId="{5D96947C-F072-49B1-80C8-8B23AEB6C969}" srcOrd="1" destOrd="0" presId="urn:microsoft.com/office/officeart/2005/8/layout/hList7"/>
    <dgm:cxn modelId="{D6FD8A8D-7AC6-4318-AECD-48B69666026E}" srcId="{4591066C-A367-425B-9173-2B488EE50910}" destId="{8EB03A10-8556-4ABE-921E-2E7357921E23}" srcOrd="1" destOrd="0" parTransId="{D5A34F78-F673-4559-BCCC-BF5B92BB1D8D}" sibTransId="{F9BC08E9-2557-4A43-BE54-FD7BFD735C8B}"/>
    <dgm:cxn modelId="{2F6E8210-4461-400F-96A8-63A269735E04}" type="presOf" srcId="{C38A37FB-4E09-4418-BFA4-823CFE09C10F}" destId="{0CF8DE31-CDC9-4A92-AB35-876F0B4D1E57}" srcOrd="0" destOrd="0" presId="urn:microsoft.com/office/officeart/2005/8/layout/hList7"/>
    <dgm:cxn modelId="{D68A77EA-F8F7-4B81-A576-6172B9C4673C}" srcId="{4591066C-A367-425B-9173-2B488EE50910}" destId="{D1FD9D9C-9077-4B9A-85F0-16D81A48DADB}" srcOrd="0" destOrd="0" parTransId="{CE34D673-94EF-4024-9910-C6C11F0FE8BD}" sibTransId="{671A9163-EF6D-4C5F-8039-78536440D522}"/>
    <dgm:cxn modelId="{F1B37196-16BC-490E-A6BB-E1A19C39C858}" type="presOf" srcId="{8EB03A10-8556-4ABE-921E-2E7357921E23}" destId="{E6077F13-F073-4598-BEFA-8C3A75C511F0}" srcOrd="1" destOrd="0" presId="urn:microsoft.com/office/officeart/2005/8/layout/hList7"/>
    <dgm:cxn modelId="{02393650-DFC8-46F7-9A81-46EAD5737FA2}" type="presOf" srcId="{D1FD9D9C-9077-4B9A-85F0-16D81A48DADB}" destId="{982EFC8C-18EE-4747-ACFD-820115C6C93C}" srcOrd="1" destOrd="0" presId="urn:microsoft.com/office/officeart/2005/8/layout/hList7"/>
    <dgm:cxn modelId="{79D01987-794B-4E5E-BFAB-74E339F71A7B}" type="presOf" srcId="{8EB03A10-8556-4ABE-921E-2E7357921E23}" destId="{0A25D0F5-B61A-4032-8DD4-EE18EAA2649A}" srcOrd="0" destOrd="0" presId="urn:microsoft.com/office/officeart/2005/8/layout/hList7"/>
    <dgm:cxn modelId="{D7A999BA-146C-4CFD-89E2-B59F51D81DA9}" type="presOf" srcId="{4591066C-A367-425B-9173-2B488EE50910}" destId="{5CEB1764-0F6A-4E31-A6FA-77BD62C9563C}" srcOrd="0" destOrd="0" presId="urn:microsoft.com/office/officeart/2005/8/layout/hList7"/>
    <dgm:cxn modelId="{35D752D5-9567-4417-B3D6-9F1F91A63FAC}" type="presParOf" srcId="{5CEB1764-0F6A-4E31-A6FA-77BD62C9563C}" destId="{699C155A-7274-4298-94E1-E987C0120E26}" srcOrd="0" destOrd="0" presId="urn:microsoft.com/office/officeart/2005/8/layout/hList7"/>
    <dgm:cxn modelId="{2C3A410A-DF32-49F8-B0DE-DBC6406686AF}" type="presParOf" srcId="{5CEB1764-0F6A-4E31-A6FA-77BD62C9563C}" destId="{65B9A759-0552-44EF-97DF-ADC344EC6FC9}" srcOrd="1" destOrd="0" presId="urn:microsoft.com/office/officeart/2005/8/layout/hList7"/>
    <dgm:cxn modelId="{9B3CA619-73F4-42BC-8EAC-A783AB8D72AD}" type="presParOf" srcId="{65B9A759-0552-44EF-97DF-ADC344EC6FC9}" destId="{A71D12CD-7748-4EBB-A469-DE52E6B2B59B}" srcOrd="0" destOrd="0" presId="urn:microsoft.com/office/officeart/2005/8/layout/hList7"/>
    <dgm:cxn modelId="{31BEB588-A5C5-4BF1-BB03-1CC9FEF15F9A}" type="presParOf" srcId="{A71D12CD-7748-4EBB-A469-DE52E6B2B59B}" destId="{E8B50A64-48D6-4F1B-8F3D-F74AE5DDF716}" srcOrd="0" destOrd="0" presId="urn:microsoft.com/office/officeart/2005/8/layout/hList7"/>
    <dgm:cxn modelId="{35BDFA43-650B-4627-8883-FD5D844C1CBE}" type="presParOf" srcId="{A71D12CD-7748-4EBB-A469-DE52E6B2B59B}" destId="{982EFC8C-18EE-4747-ACFD-820115C6C93C}" srcOrd="1" destOrd="0" presId="urn:microsoft.com/office/officeart/2005/8/layout/hList7"/>
    <dgm:cxn modelId="{5F5C0831-7064-4184-93A0-D28AFBF3C0B7}" type="presParOf" srcId="{A71D12CD-7748-4EBB-A469-DE52E6B2B59B}" destId="{CE24C3BB-328E-4A7A-A5A5-54480B03D79A}" srcOrd="2" destOrd="0" presId="urn:microsoft.com/office/officeart/2005/8/layout/hList7"/>
    <dgm:cxn modelId="{FEEFCA34-98FA-4788-97D2-62CDE7952703}" type="presParOf" srcId="{A71D12CD-7748-4EBB-A469-DE52E6B2B59B}" destId="{09A63AD6-3EA4-4CD9-AE3B-169DEF5AE798}" srcOrd="3" destOrd="0" presId="urn:microsoft.com/office/officeart/2005/8/layout/hList7"/>
    <dgm:cxn modelId="{8D3E252A-72EB-4899-AAB4-EBBC1DCD04C6}" type="presParOf" srcId="{65B9A759-0552-44EF-97DF-ADC344EC6FC9}" destId="{2C9A976D-56DE-4A26-8AAC-79B5FE2B85BC}" srcOrd="1" destOrd="0" presId="urn:microsoft.com/office/officeart/2005/8/layout/hList7"/>
    <dgm:cxn modelId="{1897E1D3-4122-4562-A973-2D61F96120F1}" type="presParOf" srcId="{65B9A759-0552-44EF-97DF-ADC344EC6FC9}" destId="{784719F6-49E9-4667-8DC0-B300F7666A08}" srcOrd="2" destOrd="0" presId="urn:microsoft.com/office/officeart/2005/8/layout/hList7"/>
    <dgm:cxn modelId="{1F04D7CA-12CA-4457-87EA-51BC65150684}" type="presParOf" srcId="{784719F6-49E9-4667-8DC0-B300F7666A08}" destId="{0A25D0F5-B61A-4032-8DD4-EE18EAA2649A}" srcOrd="0" destOrd="0" presId="urn:microsoft.com/office/officeart/2005/8/layout/hList7"/>
    <dgm:cxn modelId="{0FF6813D-2C01-4C52-9FED-FDAC9B4F97C5}" type="presParOf" srcId="{784719F6-49E9-4667-8DC0-B300F7666A08}" destId="{E6077F13-F073-4598-BEFA-8C3A75C511F0}" srcOrd="1" destOrd="0" presId="urn:microsoft.com/office/officeart/2005/8/layout/hList7"/>
    <dgm:cxn modelId="{CFE35976-31D3-4262-A7C5-99CE6C5A4907}" type="presParOf" srcId="{784719F6-49E9-4667-8DC0-B300F7666A08}" destId="{3981F934-A14C-4AFC-930E-389E32491410}" srcOrd="2" destOrd="0" presId="urn:microsoft.com/office/officeart/2005/8/layout/hList7"/>
    <dgm:cxn modelId="{BE00BFCB-4A1A-4BD7-B99D-AD11155606A6}" type="presParOf" srcId="{784719F6-49E9-4667-8DC0-B300F7666A08}" destId="{73FE8F71-E930-4E44-AF1E-78A7CCD09C0B}" srcOrd="3" destOrd="0" presId="urn:microsoft.com/office/officeart/2005/8/layout/hList7"/>
    <dgm:cxn modelId="{3547CB35-29A6-4187-9C3C-988E4ACFC1FD}" type="presParOf" srcId="{65B9A759-0552-44EF-97DF-ADC344EC6FC9}" destId="{7FDFE0D3-8F84-43AC-8A83-EE6FC56B7372}" srcOrd="3" destOrd="0" presId="urn:microsoft.com/office/officeart/2005/8/layout/hList7"/>
    <dgm:cxn modelId="{AFA81B04-390E-49EB-8DBB-FA08D8C14825}" type="presParOf" srcId="{65B9A759-0552-44EF-97DF-ADC344EC6FC9}" destId="{0EE91E0E-F941-4634-B830-D3301BF1DC4B}" srcOrd="4" destOrd="0" presId="urn:microsoft.com/office/officeart/2005/8/layout/hList7"/>
    <dgm:cxn modelId="{5133794B-BFAA-4881-ADD6-C58A56DEBD69}" type="presParOf" srcId="{0EE91E0E-F941-4634-B830-D3301BF1DC4B}" destId="{0CF8DE31-CDC9-4A92-AB35-876F0B4D1E57}" srcOrd="0" destOrd="0" presId="urn:microsoft.com/office/officeart/2005/8/layout/hList7"/>
    <dgm:cxn modelId="{6B6FDA06-1187-4889-A259-E2CA29A7F0E4}" type="presParOf" srcId="{0EE91E0E-F941-4634-B830-D3301BF1DC4B}" destId="{5D96947C-F072-49B1-80C8-8B23AEB6C969}" srcOrd="1" destOrd="0" presId="urn:microsoft.com/office/officeart/2005/8/layout/hList7"/>
    <dgm:cxn modelId="{74DF0405-DF25-451B-80EA-825087047569}" type="presParOf" srcId="{0EE91E0E-F941-4634-B830-D3301BF1DC4B}" destId="{2DD8B51C-1907-4DB0-97C3-87A5A6CD4982}" srcOrd="2" destOrd="0" presId="urn:microsoft.com/office/officeart/2005/8/layout/hList7"/>
    <dgm:cxn modelId="{B5532071-DC32-47DB-8B6A-9F4E7CED29D1}" type="presParOf" srcId="{0EE91E0E-F941-4634-B830-D3301BF1DC4B}" destId="{B47DF885-9E42-4841-AE1F-8C79912358F5}"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35D784-FDDF-47D6-9A9F-5F2157F3742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AR"/>
        </a:p>
      </dgm:t>
    </dgm:pt>
    <dgm:pt modelId="{959051E0-E6BA-458D-9508-07E432E15EC2}">
      <dgm:prSet phldrT="[Texto]" custT="1"/>
      <dgm:spPr>
        <a:solidFill>
          <a:srgbClr val="002060"/>
        </a:solidFill>
      </dgm:spPr>
      <dgm:t>
        <a:bodyPr/>
        <a:lstStyle/>
        <a:p>
          <a:r>
            <a:rPr lang="es-AR" sz="2400" dirty="0" smtClean="0">
              <a:latin typeface="Arial" pitchFamily="34" charset="0"/>
              <a:cs typeface="Arial" pitchFamily="34" charset="0"/>
            </a:rPr>
            <a:t>Cualitativos</a:t>
          </a:r>
          <a:endParaRPr lang="es-AR" sz="2400" dirty="0">
            <a:latin typeface="Arial" pitchFamily="34" charset="0"/>
            <a:cs typeface="Arial" pitchFamily="34" charset="0"/>
          </a:endParaRPr>
        </a:p>
      </dgm:t>
    </dgm:pt>
    <dgm:pt modelId="{5AED7215-3510-49B5-ADD2-7C88BAC4F45C}" type="parTrans" cxnId="{5338CAA4-4A99-42D4-B7C1-FCF4C96DBBBE}">
      <dgm:prSet/>
      <dgm:spPr/>
      <dgm:t>
        <a:bodyPr/>
        <a:lstStyle/>
        <a:p>
          <a:endParaRPr lang="es-AR"/>
        </a:p>
      </dgm:t>
    </dgm:pt>
    <dgm:pt modelId="{F776E1ED-23F3-495D-91C7-CA584D270A33}" type="sibTrans" cxnId="{5338CAA4-4A99-42D4-B7C1-FCF4C96DBBBE}">
      <dgm:prSet/>
      <dgm:spPr/>
      <dgm:t>
        <a:bodyPr/>
        <a:lstStyle/>
        <a:p>
          <a:endParaRPr lang="es-AR"/>
        </a:p>
      </dgm:t>
    </dgm:pt>
    <dgm:pt modelId="{1F6509A8-1B6B-4F93-B3FB-47BE8686460A}">
      <dgm:prSet phldrT="[Texto]" custT="1"/>
      <dgm:spPr/>
      <dgm:t>
        <a:bodyPr/>
        <a:lstStyle/>
        <a:p>
          <a:r>
            <a:rPr kumimoji="0" lang="es-A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Ser la </a:t>
          </a:r>
          <a:r>
            <a:rPr kumimoji="0" lang="es-A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tienda</a:t>
          </a:r>
          <a:r>
            <a:rPr kumimoji="0" lang="es-A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conveniencia de EE.SS </a:t>
          </a:r>
          <a:r>
            <a:rPr kumimoji="0" lang="es-A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preferida</a:t>
          </a:r>
          <a:r>
            <a:rPr kumimoji="0" lang="es-A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la hora de almorzar o cenar en familia a un precio accesible con productos de alta calidad. </a:t>
          </a:r>
          <a:endParaRPr lang="es-AR" sz="1400" dirty="0"/>
        </a:p>
      </dgm:t>
    </dgm:pt>
    <dgm:pt modelId="{28FFB740-C7EB-4EB2-9471-C3B1F1913F90}" type="parTrans" cxnId="{854EA2F0-701A-4547-97F2-A30B01381147}">
      <dgm:prSet/>
      <dgm:spPr/>
      <dgm:t>
        <a:bodyPr/>
        <a:lstStyle/>
        <a:p>
          <a:endParaRPr lang="es-AR"/>
        </a:p>
      </dgm:t>
    </dgm:pt>
    <dgm:pt modelId="{51CE894C-4738-4BB2-976C-75700CCD638D}" type="sibTrans" cxnId="{854EA2F0-701A-4547-97F2-A30B01381147}">
      <dgm:prSet/>
      <dgm:spPr/>
      <dgm:t>
        <a:bodyPr/>
        <a:lstStyle/>
        <a:p>
          <a:endParaRPr lang="es-AR"/>
        </a:p>
      </dgm:t>
    </dgm:pt>
    <dgm:pt modelId="{F7A1F424-9A16-41EC-923B-39CDF8A73281}">
      <dgm:prSet phldrT="[Texto]" custT="1"/>
      <dgm:spPr/>
      <dgm:t>
        <a:bodyPr/>
        <a:lstStyle/>
        <a:p>
          <a:r>
            <a:rPr kumimoji="0" lang="es-A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Aumentar el </a:t>
          </a:r>
          <a:r>
            <a:rPr kumimoji="0" lang="es-A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reconocimiento</a:t>
          </a:r>
          <a:r>
            <a:rPr kumimoji="0" lang="es-A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los valores de la marca  YPF </a:t>
          </a:r>
          <a:r>
            <a:rPr kumimoji="0" lang="es-A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a:t>
          </a:r>
          <a:r>
            <a:rPr kumimoji="0" lang="es-A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cercanía </a:t>
          </a:r>
          <a:r>
            <a:rPr kumimoji="0" lang="es-A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 argentinidad </a:t>
          </a:r>
          <a:r>
            <a:rPr kumimoji="0" lang="es-A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 mejorar la </a:t>
          </a:r>
          <a:r>
            <a:rPr kumimoji="0" lang="es-A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recordación </a:t>
          </a:r>
          <a:r>
            <a:rPr kumimoji="0" lang="es-A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la marca Full.</a:t>
          </a:r>
          <a:endParaRPr lang="es-AR" sz="1400" dirty="0"/>
        </a:p>
      </dgm:t>
    </dgm:pt>
    <dgm:pt modelId="{2A7B7033-168D-4F8C-B75D-296786924881}" type="parTrans" cxnId="{B6DE670B-24EA-4CFC-B5A0-32F7EBDC35CC}">
      <dgm:prSet/>
      <dgm:spPr/>
      <dgm:t>
        <a:bodyPr/>
        <a:lstStyle/>
        <a:p>
          <a:endParaRPr lang="es-AR"/>
        </a:p>
      </dgm:t>
    </dgm:pt>
    <dgm:pt modelId="{7FE72BD6-1D66-4C62-AAB7-0DF6F200A8B1}" type="sibTrans" cxnId="{B6DE670B-24EA-4CFC-B5A0-32F7EBDC35CC}">
      <dgm:prSet/>
      <dgm:spPr/>
      <dgm:t>
        <a:bodyPr/>
        <a:lstStyle/>
        <a:p>
          <a:endParaRPr lang="es-AR"/>
        </a:p>
      </dgm:t>
    </dgm:pt>
    <dgm:pt modelId="{8400808F-7E73-426F-946C-48EBAB5A184D}">
      <dgm:prSet phldrT="[Texto]" custT="1"/>
      <dgm:spPr>
        <a:solidFill>
          <a:srgbClr val="002060"/>
        </a:solidFill>
      </dgm:spPr>
      <dgm:t>
        <a:bodyPr/>
        <a:lstStyle/>
        <a:p>
          <a:r>
            <a:rPr lang="es-AR" sz="2400" dirty="0" smtClean="0">
              <a:latin typeface="Arial" pitchFamily="34" charset="0"/>
              <a:cs typeface="Arial" pitchFamily="34" charset="0"/>
            </a:rPr>
            <a:t>Cuantitativos</a:t>
          </a:r>
          <a:endParaRPr lang="es-AR" sz="2400" dirty="0">
            <a:latin typeface="Arial" pitchFamily="34" charset="0"/>
            <a:cs typeface="Arial" pitchFamily="34" charset="0"/>
          </a:endParaRPr>
        </a:p>
      </dgm:t>
    </dgm:pt>
    <dgm:pt modelId="{30C6A87C-CA3A-409F-BECD-3766035AB296}" type="parTrans" cxnId="{0F351A6E-E21B-4941-8693-EA74007CFF99}">
      <dgm:prSet/>
      <dgm:spPr/>
      <dgm:t>
        <a:bodyPr/>
        <a:lstStyle/>
        <a:p>
          <a:endParaRPr lang="es-AR"/>
        </a:p>
      </dgm:t>
    </dgm:pt>
    <dgm:pt modelId="{A392939B-3CCF-4568-B397-8710E9C467B2}" type="sibTrans" cxnId="{0F351A6E-E21B-4941-8693-EA74007CFF99}">
      <dgm:prSet/>
      <dgm:spPr/>
      <dgm:t>
        <a:bodyPr/>
        <a:lstStyle/>
        <a:p>
          <a:endParaRPr lang="es-AR"/>
        </a:p>
      </dgm:t>
    </dgm:pt>
    <dgm:pt modelId="{BF280098-3ED0-4A8C-A691-08E5ED3DE284}">
      <dgm:prSet phldrT="[Texto]" custT="1"/>
      <dgm:spPr/>
      <dgm:t>
        <a:bodyPr/>
        <a:lstStyle/>
        <a:p>
          <a:r>
            <a:rPr kumimoji="0" lang="es-AR"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Aumentar la facturación en la </a:t>
          </a:r>
          <a:r>
            <a:rPr kumimoji="0" lang="es-AR"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categoría </a:t>
          </a:r>
          <a:r>
            <a:rPr kumimoji="0" lang="es-AR"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comidas calientes en un 5%, </a:t>
          </a:r>
          <a:r>
            <a:rPr kumimoji="0" lang="es-A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tomando como referencia lo facturado por la misma categoría en el año anterior. </a:t>
          </a:r>
          <a:endParaRPr lang="es-AR" sz="1400" dirty="0">
            <a:latin typeface="Arial" pitchFamily="34" charset="0"/>
            <a:cs typeface="Arial" pitchFamily="34" charset="0"/>
          </a:endParaRPr>
        </a:p>
      </dgm:t>
    </dgm:pt>
    <dgm:pt modelId="{52F23913-A5EA-4861-B6C0-D35B618BBC33}" type="parTrans" cxnId="{0A0B6FDF-B061-4C29-8639-EE6096D18A6A}">
      <dgm:prSet/>
      <dgm:spPr/>
      <dgm:t>
        <a:bodyPr/>
        <a:lstStyle/>
        <a:p>
          <a:endParaRPr lang="es-AR"/>
        </a:p>
      </dgm:t>
    </dgm:pt>
    <dgm:pt modelId="{ABD6E20C-E243-46E8-8A32-496A911B1469}" type="sibTrans" cxnId="{0A0B6FDF-B061-4C29-8639-EE6096D18A6A}">
      <dgm:prSet/>
      <dgm:spPr/>
      <dgm:t>
        <a:bodyPr/>
        <a:lstStyle/>
        <a:p>
          <a:endParaRPr lang="es-AR"/>
        </a:p>
      </dgm:t>
    </dgm:pt>
    <dgm:pt modelId="{BFC0CD1D-6A9E-4855-A919-5DFA1E8A02C9}">
      <dgm:prSet phldrT="[Texto]"/>
      <dgm:spPr/>
      <dgm:t>
        <a:bodyPr/>
        <a:lstStyle/>
        <a:p>
          <a:endParaRPr lang="es-AR" sz="1700" dirty="0"/>
        </a:p>
      </dgm:t>
    </dgm:pt>
    <dgm:pt modelId="{C4DB7180-257B-4112-9681-8507641EE281}" type="parTrans" cxnId="{D0548608-B75B-43CD-ADC7-79207811AFB6}">
      <dgm:prSet/>
      <dgm:spPr/>
      <dgm:t>
        <a:bodyPr/>
        <a:lstStyle/>
        <a:p>
          <a:endParaRPr lang="es-AR"/>
        </a:p>
      </dgm:t>
    </dgm:pt>
    <dgm:pt modelId="{FCAFD6F4-50AA-4A54-8363-AE2E4C011032}" type="sibTrans" cxnId="{D0548608-B75B-43CD-ADC7-79207811AFB6}">
      <dgm:prSet/>
      <dgm:spPr/>
      <dgm:t>
        <a:bodyPr/>
        <a:lstStyle/>
        <a:p>
          <a:endParaRPr lang="es-AR"/>
        </a:p>
      </dgm:t>
    </dgm:pt>
    <dgm:pt modelId="{E76C3773-C8EB-442E-96A0-2597BAE21723}">
      <dgm:prSet phldrT="[Texto]" custT="1"/>
      <dgm:spPr/>
      <dgm:t>
        <a:bodyPr/>
        <a:lstStyle/>
        <a:p>
          <a:endParaRPr lang="es-AR" sz="1400" b="1" dirty="0">
            <a:latin typeface="Arial" pitchFamily="34" charset="0"/>
            <a:cs typeface="Arial" pitchFamily="34" charset="0"/>
          </a:endParaRPr>
        </a:p>
      </dgm:t>
    </dgm:pt>
    <dgm:pt modelId="{A17384C1-0C9E-4CB2-AAF4-FE3C68EB6707}" type="parTrans" cxnId="{D4E84EE6-6EAA-4741-BC98-DF5956D3E08A}">
      <dgm:prSet/>
      <dgm:spPr/>
      <dgm:t>
        <a:bodyPr/>
        <a:lstStyle/>
        <a:p>
          <a:endParaRPr lang="es-AR"/>
        </a:p>
      </dgm:t>
    </dgm:pt>
    <dgm:pt modelId="{81A281E8-7D7D-470B-B34F-19D8684AF089}" type="sibTrans" cxnId="{D4E84EE6-6EAA-4741-BC98-DF5956D3E08A}">
      <dgm:prSet/>
      <dgm:spPr/>
      <dgm:t>
        <a:bodyPr/>
        <a:lstStyle/>
        <a:p>
          <a:endParaRPr lang="es-AR"/>
        </a:p>
      </dgm:t>
    </dgm:pt>
    <dgm:pt modelId="{157CEBD5-3CD1-4162-8C07-41E111A96D69}">
      <dgm:prSet phldrT="[Texto]" custT="1"/>
      <dgm:spPr/>
      <dgm:t>
        <a:bodyPr/>
        <a:lstStyle/>
        <a:p>
          <a:endParaRPr lang="es-AR" sz="1400" dirty="0"/>
        </a:p>
      </dgm:t>
    </dgm:pt>
    <dgm:pt modelId="{794E512E-A1CC-436D-8A28-CEAC231BB7CF}" type="parTrans" cxnId="{DAD61BB8-DD5E-4D29-96F4-3FC4423693A7}">
      <dgm:prSet/>
      <dgm:spPr/>
    </dgm:pt>
    <dgm:pt modelId="{8D4FD7EA-8DC4-4598-8023-E77A0C5A297D}" type="sibTrans" cxnId="{DAD61BB8-DD5E-4D29-96F4-3FC4423693A7}">
      <dgm:prSet/>
      <dgm:spPr/>
    </dgm:pt>
    <dgm:pt modelId="{EB739394-01C8-4EFF-BA7E-9C8D02C72BFD}" type="pres">
      <dgm:prSet presAssocID="{9035D784-FDDF-47D6-9A9F-5F2157F37426}" presName="Name0" presStyleCnt="0">
        <dgm:presLayoutVars>
          <dgm:dir/>
          <dgm:animLvl val="lvl"/>
          <dgm:resizeHandles/>
        </dgm:presLayoutVars>
      </dgm:prSet>
      <dgm:spPr/>
      <dgm:t>
        <a:bodyPr/>
        <a:lstStyle/>
        <a:p>
          <a:endParaRPr lang="es-AR"/>
        </a:p>
      </dgm:t>
    </dgm:pt>
    <dgm:pt modelId="{1181D688-1A1A-461A-A559-7B9B4C978FD0}" type="pres">
      <dgm:prSet presAssocID="{959051E0-E6BA-458D-9508-07E432E15EC2}" presName="linNode" presStyleCnt="0"/>
      <dgm:spPr/>
    </dgm:pt>
    <dgm:pt modelId="{242C3B79-BB88-4E1C-835C-FF119E704643}" type="pres">
      <dgm:prSet presAssocID="{959051E0-E6BA-458D-9508-07E432E15EC2}" presName="parentShp" presStyleLbl="node1" presStyleIdx="0" presStyleCnt="2">
        <dgm:presLayoutVars>
          <dgm:bulletEnabled val="1"/>
        </dgm:presLayoutVars>
      </dgm:prSet>
      <dgm:spPr/>
      <dgm:t>
        <a:bodyPr/>
        <a:lstStyle/>
        <a:p>
          <a:endParaRPr lang="es-AR"/>
        </a:p>
      </dgm:t>
    </dgm:pt>
    <dgm:pt modelId="{85F609D6-F573-4A22-9F3A-1FCF7A123F83}" type="pres">
      <dgm:prSet presAssocID="{959051E0-E6BA-458D-9508-07E432E15EC2}" presName="childShp" presStyleLbl="bgAccFollowNode1" presStyleIdx="0" presStyleCnt="2">
        <dgm:presLayoutVars>
          <dgm:bulletEnabled val="1"/>
        </dgm:presLayoutVars>
      </dgm:prSet>
      <dgm:spPr/>
      <dgm:t>
        <a:bodyPr/>
        <a:lstStyle/>
        <a:p>
          <a:endParaRPr lang="es-AR"/>
        </a:p>
      </dgm:t>
    </dgm:pt>
    <dgm:pt modelId="{262B56E7-79FB-4889-B2D7-1524D32932C0}" type="pres">
      <dgm:prSet presAssocID="{F776E1ED-23F3-495D-91C7-CA584D270A33}" presName="spacing" presStyleCnt="0"/>
      <dgm:spPr/>
    </dgm:pt>
    <dgm:pt modelId="{CF8611AD-BBBD-4DA7-9660-4CF644EF1931}" type="pres">
      <dgm:prSet presAssocID="{8400808F-7E73-426F-946C-48EBAB5A184D}" presName="linNode" presStyleCnt="0"/>
      <dgm:spPr/>
    </dgm:pt>
    <dgm:pt modelId="{0A1B9B14-8F9A-49AC-B4B6-1CAA9E375536}" type="pres">
      <dgm:prSet presAssocID="{8400808F-7E73-426F-946C-48EBAB5A184D}" presName="parentShp" presStyleLbl="node1" presStyleIdx="1" presStyleCnt="2">
        <dgm:presLayoutVars>
          <dgm:bulletEnabled val="1"/>
        </dgm:presLayoutVars>
      </dgm:prSet>
      <dgm:spPr/>
      <dgm:t>
        <a:bodyPr/>
        <a:lstStyle/>
        <a:p>
          <a:endParaRPr lang="es-AR"/>
        </a:p>
      </dgm:t>
    </dgm:pt>
    <dgm:pt modelId="{305244D7-3F34-4273-971B-A5DA99A84197}" type="pres">
      <dgm:prSet presAssocID="{8400808F-7E73-426F-946C-48EBAB5A184D}" presName="childShp" presStyleLbl="bgAccFollowNode1" presStyleIdx="1" presStyleCnt="2">
        <dgm:presLayoutVars>
          <dgm:bulletEnabled val="1"/>
        </dgm:presLayoutVars>
      </dgm:prSet>
      <dgm:spPr/>
      <dgm:t>
        <a:bodyPr/>
        <a:lstStyle/>
        <a:p>
          <a:endParaRPr lang="es-AR"/>
        </a:p>
      </dgm:t>
    </dgm:pt>
  </dgm:ptLst>
  <dgm:cxnLst>
    <dgm:cxn modelId="{ACA97A28-7C7F-4F8F-862D-53BF2FF8C3FE}" type="presOf" srcId="{F7A1F424-9A16-41EC-923B-39CDF8A73281}" destId="{85F609D6-F573-4A22-9F3A-1FCF7A123F83}" srcOrd="0" destOrd="2" presId="urn:microsoft.com/office/officeart/2005/8/layout/vList6"/>
    <dgm:cxn modelId="{DAD61BB8-DD5E-4D29-96F4-3FC4423693A7}" srcId="{959051E0-E6BA-458D-9508-07E432E15EC2}" destId="{157CEBD5-3CD1-4162-8C07-41E111A96D69}" srcOrd="0" destOrd="0" parTransId="{794E512E-A1CC-436D-8A28-CEAC231BB7CF}" sibTransId="{8D4FD7EA-8DC4-4598-8023-E77A0C5A297D}"/>
    <dgm:cxn modelId="{E0A22EB3-2DBC-4219-A4D6-01407BBB854D}" type="presOf" srcId="{BF280098-3ED0-4A8C-A691-08E5ED3DE284}" destId="{305244D7-3F34-4273-971B-A5DA99A84197}" srcOrd="0" destOrd="2" presId="urn:microsoft.com/office/officeart/2005/8/layout/vList6"/>
    <dgm:cxn modelId="{0F351A6E-E21B-4941-8693-EA74007CFF99}" srcId="{9035D784-FDDF-47D6-9A9F-5F2157F37426}" destId="{8400808F-7E73-426F-946C-48EBAB5A184D}" srcOrd="1" destOrd="0" parTransId="{30C6A87C-CA3A-409F-BECD-3766035AB296}" sibTransId="{A392939B-3CCF-4568-B397-8710E9C467B2}"/>
    <dgm:cxn modelId="{4E461D50-4126-4B4C-A2B5-54CF55693EDF}" type="presOf" srcId="{157CEBD5-3CD1-4162-8C07-41E111A96D69}" destId="{85F609D6-F573-4A22-9F3A-1FCF7A123F83}" srcOrd="0" destOrd="0" presId="urn:microsoft.com/office/officeart/2005/8/layout/vList6"/>
    <dgm:cxn modelId="{D4E84EE6-6EAA-4741-BC98-DF5956D3E08A}" srcId="{8400808F-7E73-426F-946C-48EBAB5A184D}" destId="{E76C3773-C8EB-442E-96A0-2597BAE21723}" srcOrd="1" destOrd="0" parTransId="{A17384C1-0C9E-4CB2-AAF4-FE3C68EB6707}" sibTransId="{81A281E8-7D7D-470B-B34F-19D8684AF089}"/>
    <dgm:cxn modelId="{0A0B6FDF-B061-4C29-8639-EE6096D18A6A}" srcId="{8400808F-7E73-426F-946C-48EBAB5A184D}" destId="{BF280098-3ED0-4A8C-A691-08E5ED3DE284}" srcOrd="2" destOrd="0" parTransId="{52F23913-A5EA-4861-B6C0-D35B618BBC33}" sibTransId="{ABD6E20C-E243-46E8-8A32-496A911B1469}"/>
    <dgm:cxn modelId="{5338CAA4-4A99-42D4-B7C1-FCF4C96DBBBE}" srcId="{9035D784-FDDF-47D6-9A9F-5F2157F37426}" destId="{959051E0-E6BA-458D-9508-07E432E15EC2}" srcOrd="0" destOrd="0" parTransId="{5AED7215-3510-49B5-ADD2-7C88BAC4F45C}" sibTransId="{F776E1ED-23F3-495D-91C7-CA584D270A33}"/>
    <dgm:cxn modelId="{2B78247C-3CB1-4FB5-89F9-75FD07A2BAD7}" type="presOf" srcId="{BFC0CD1D-6A9E-4855-A919-5DFA1E8A02C9}" destId="{305244D7-3F34-4273-971B-A5DA99A84197}" srcOrd="0" destOrd="0" presId="urn:microsoft.com/office/officeart/2005/8/layout/vList6"/>
    <dgm:cxn modelId="{F0CB3660-7794-4877-83FF-5ECB43BBECF6}" type="presOf" srcId="{8400808F-7E73-426F-946C-48EBAB5A184D}" destId="{0A1B9B14-8F9A-49AC-B4B6-1CAA9E375536}" srcOrd="0" destOrd="0" presId="urn:microsoft.com/office/officeart/2005/8/layout/vList6"/>
    <dgm:cxn modelId="{854EA2F0-701A-4547-97F2-A30B01381147}" srcId="{959051E0-E6BA-458D-9508-07E432E15EC2}" destId="{1F6509A8-1B6B-4F93-B3FB-47BE8686460A}" srcOrd="1" destOrd="0" parTransId="{28FFB740-C7EB-4EB2-9471-C3B1F1913F90}" sibTransId="{51CE894C-4738-4BB2-976C-75700CCD638D}"/>
    <dgm:cxn modelId="{F5BD4FED-1A22-4958-B10C-0D27C2E7FB2F}" type="presOf" srcId="{E76C3773-C8EB-442E-96A0-2597BAE21723}" destId="{305244D7-3F34-4273-971B-A5DA99A84197}" srcOrd="0" destOrd="1" presId="urn:microsoft.com/office/officeart/2005/8/layout/vList6"/>
    <dgm:cxn modelId="{240B0917-0051-4CA3-8A2F-809FE576BD84}" type="presOf" srcId="{1F6509A8-1B6B-4F93-B3FB-47BE8686460A}" destId="{85F609D6-F573-4A22-9F3A-1FCF7A123F83}" srcOrd="0" destOrd="1" presId="urn:microsoft.com/office/officeart/2005/8/layout/vList6"/>
    <dgm:cxn modelId="{CDB6ACF4-A2F2-4EE2-A552-D34520AD8CBA}" type="presOf" srcId="{959051E0-E6BA-458D-9508-07E432E15EC2}" destId="{242C3B79-BB88-4E1C-835C-FF119E704643}" srcOrd="0" destOrd="0" presId="urn:microsoft.com/office/officeart/2005/8/layout/vList6"/>
    <dgm:cxn modelId="{B6DE670B-24EA-4CFC-B5A0-32F7EBDC35CC}" srcId="{959051E0-E6BA-458D-9508-07E432E15EC2}" destId="{F7A1F424-9A16-41EC-923B-39CDF8A73281}" srcOrd="2" destOrd="0" parTransId="{2A7B7033-168D-4F8C-B75D-296786924881}" sibTransId="{7FE72BD6-1D66-4C62-AAB7-0DF6F200A8B1}"/>
    <dgm:cxn modelId="{816F52F0-8D6C-46D5-85B7-21FE77244729}" type="presOf" srcId="{9035D784-FDDF-47D6-9A9F-5F2157F37426}" destId="{EB739394-01C8-4EFF-BA7E-9C8D02C72BFD}" srcOrd="0" destOrd="0" presId="urn:microsoft.com/office/officeart/2005/8/layout/vList6"/>
    <dgm:cxn modelId="{D0548608-B75B-43CD-ADC7-79207811AFB6}" srcId="{8400808F-7E73-426F-946C-48EBAB5A184D}" destId="{BFC0CD1D-6A9E-4855-A919-5DFA1E8A02C9}" srcOrd="0" destOrd="0" parTransId="{C4DB7180-257B-4112-9681-8507641EE281}" sibTransId="{FCAFD6F4-50AA-4A54-8363-AE2E4C011032}"/>
    <dgm:cxn modelId="{EC63B397-9B24-4EF8-98DA-7B42C7D412A4}" type="presParOf" srcId="{EB739394-01C8-4EFF-BA7E-9C8D02C72BFD}" destId="{1181D688-1A1A-461A-A559-7B9B4C978FD0}" srcOrd="0" destOrd="0" presId="urn:microsoft.com/office/officeart/2005/8/layout/vList6"/>
    <dgm:cxn modelId="{6AB87ADA-198B-4B4B-BF59-707709F55029}" type="presParOf" srcId="{1181D688-1A1A-461A-A559-7B9B4C978FD0}" destId="{242C3B79-BB88-4E1C-835C-FF119E704643}" srcOrd="0" destOrd="0" presId="urn:microsoft.com/office/officeart/2005/8/layout/vList6"/>
    <dgm:cxn modelId="{08059450-CD5B-4B5E-92E4-2AE8EDF7475A}" type="presParOf" srcId="{1181D688-1A1A-461A-A559-7B9B4C978FD0}" destId="{85F609D6-F573-4A22-9F3A-1FCF7A123F83}" srcOrd="1" destOrd="0" presId="urn:microsoft.com/office/officeart/2005/8/layout/vList6"/>
    <dgm:cxn modelId="{7C0AF29E-E55E-42DF-BBBF-8E6D3D0A2C32}" type="presParOf" srcId="{EB739394-01C8-4EFF-BA7E-9C8D02C72BFD}" destId="{262B56E7-79FB-4889-B2D7-1524D32932C0}" srcOrd="1" destOrd="0" presId="urn:microsoft.com/office/officeart/2005/8/layout/vList6"/>
    <dgm:cxn modelId="{9AB0EB14-81B5-4620-9F5D-AFAAFEE55084}" type="presParOf" srcId="{EB739394-01C8-4EFF-BA7E-9C8D02C72BFD}" destId="{CF8611AD-BBBD-4DA7-9660-4CF644EF1931}" srcOrd="2" destOrd="0" presId="urn:microsoft.com/office/officeart/2005/8/layout/vList6"/>
    <dgm:cxn modelId="{CFC45B6F-A3B5-4E4F-9576-29DEDC4A9040}" type="presParOf" srcId="{CF8611AD-BBBD-4DA7-9660-4CF644EF1931}" destId="{0A1B9B14-8F9A-49AC-B4B6-1CAA9E375536}" srcOrd="0" destOrd="0" presId="urn:microsoft.com/office/officeart/2005/8/layout/vList6"/>
    <dgm:cxn modelId="{B7FD0E9A-F6A5-431A-8A4E-15384B21BE72}" type="presParOf" srcId="{CF8611AD-BBBD-4DA7-9660-4CF644EF1931}" destId="{305244D7-3F34-4273-971B-A5DA99A84197}"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3195A7-5891-4B2C-9DB0-6A72D5897A57}"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AR"/>
        </a:p>
      </dgm:t>
    </dgm:pt>
    <dgm:pt modelId="{6D7D8ABA-FEE1-4307-A1C4-AC7C194B134A}">
      <dgm:prSet phldrT="[Texto]" custT="1"/>
      <dgm:spPr>
        <a:solidFill>
          <a:srgbClr val="002060"/>
        </a:solidFill>
      </dgm:spPr>
      <dgm:t>
        <a:bodyPr/>
        <a:lstStyle/>
        <a:p>
          <a:r>
            <a:rPr lang="es-AR" sz="1800" b="1" dirty="0" smtClean="0">
              <a:latin typeface="Arial" pitchFamily="34" charset="0"/>
              <a:cs typeface="Arial" pitchFamily="34" charset="0"/>
            </a:rPr>
            <a:t>Producto</a:t>
          </a:r>
        </a:p>
        <a:p>
          <a:r>
            <a:rPr lang="es-AR" sz="1800" b="1" dirty="0" smtClean="0">
              <a:latin typeface="Arial" pitchFamily="34" charset="0"/>
              <a:cs typeface="Arial" pitchFamily="34" charset="0"/>
            </a:rPr>
            <a:t>-</a:t>
          </a:r>
          <a:r>
            <a:rPr lang="es-AR" sz="1400" b="1" dirty="0" smtClean="0">
              <a:latin typeface="Arial" pitchFamily="34" charset="0"/>
              <a:cs typeface="Arial" pitchFamily="34" charset="0"/>
            </a:rPr>
            <a:t> </a:t>
          </a:r>
          <a:r>
            <a:rPr lang="es-AR" sz="1200" b="0" dirty="0" err="1" smtClean="0">
              <a:latin typeface="Arial" pitchFamily="34" charset="0"/>
              <a:cs typeface="Arial" pitchFamily="34" charset="0"/>
            </a:rPr>
            <a:t>Packaging</a:t>
          </a:r>
          <a:r>
            <a:rPr lang="es-AR" sz="1200" b="0" dirty="0" smtClean="0">
              <a:latin typeface="Arial" pitchFamily="34" charset="0"/>
              <a:cs typeface="Arial" pitchFamily="34" charset="0"/>
            </a:rPr>
            <a:t>  con 6 </a:t>
          </a:r>
          <a:r>
            <a:rPr lang="es-AR" sz="1200" b="0" dirty="0" err="1" smtClean="0">
              <a:latin typeface="Arial" pitchFamily="34" charset="0"/>
              <a:cs typeface="Arial" pitchFamily="34" charset="0"/>
            </a:rPr>
            <a:t>nuggets</a:t>
          </a:r>
          <a:r>
            <a:rPr lang="es-AR" sz="1200" b="0" dirty="0" smtClean="0">
              <a:latin typeface="Arial" pitchFamily="34" charset="0"/>
              <a:cs typeface="Arial" pitchFamily="34" charset="0"/>
            </a:rPr>
            <a:t>, 6 papas fritas </a:t>
          </a:r>
          <a:r>
            <a:rPr lang="es-AR" sz="1200" b="0" dirty="0" err="1" smtClean="0">
              <a:latin typeface="Arial" pitchFamily="34" charset="0"/>
              <a:cs typeface="Arial" pitchFamily="34" charset="0"/>
            </a:rPr>
            <a:t>smile</a:t>
          </a:r>
          <a:r>
            <a:rPr lang="es-AR" sz="1200" b="0" dirty="0" smtClean="0">
              <a:latin typeface="Arial" pitchFamily="34" charset="0"/>
              <a:cs typeface="Arial" pitchFamily="34" charset="0"/>
            </a:rPr>
            <a:t>, 1 gaseosa 500 </a:t>
          </a:r>
          <a:r>
            <a:rPr lang="es-AR" sz="1200" b="0" dirty="0" err="1" smtClean="0">
              <a:latin typeface="Arial" pitchFamily="34" charset="0"/>
              <a:cs typeface="Arial" pitchFamily="34" charset="0"/>
            </a:rPr>
            <a:t>cc</a:t>
          </a:r>
          <a:r>
            <a:rPr lang="es-AR" sz="1200" b="0" dirty="0" smtClean="0">
              <a:latin typeface="Arial" pitchFamily="34" charset="0"/>
              <a:cs typeface="Arial" pitchFamily="34" charset="0"/>
            </a:rPr>
            <a:t> línea </a:t>
          </a:r>
          <a:r>
            <a:rPr lang="es-AR" sz="1200" b="0" dirty="0" err="1" smtClean="0">
              <a:latin typeface="Arial" pitchFamily="34" charset="0"/>
              <a:cs typeface="Arial" pitchFamily="34" charset="0"/>
            </a:rPr>
            <a:t>pepsi</a:t>
          </a:r>
          <a:r>
            <a:rPr lang="es-AR" sz="1200" b="0" dirty="0" smtClean="0">
              <a:latin typeface="Arial" pitchFamily="34" charset="0"/>
              <a:cs typeface="Arial" pitchFamily="34" charset="0"/>
            </a:rPr>
            <a:t>, 1 huevo </a:t>
          </a:r>
          <a:r>
            <a:rPr lang="es-AR" sz="1200" b="0" dirty="0" err="1" smtClean="0">
              <a:latin typeface="Arial" pitchFamily="34" charset="0"/>
              <a:cs typeface="Arial" pitchFamily="34" charset="0"/>
            </a:rPr>
            <a:t>kinder</a:t>
          </a:r>
          <a:r>
            <a:rPr lang="es-AR" sz="1200" b="0" dirty="0" smtClean="0">
              <a:latin typeface="Arial" pitchFamily="34" charset="0"/>
              <a:cs typeface="Arial" pitchFamily="34" charset="0"/>
            </a:rPr>
            <a:t>, 1 paquete de figuritas</a:t>
          </a:r>
        </a:p>
        <a:p>
          <a:r>
            <a:rPr lang="es-AR" sz="1200" b="0" dirty="0" smtClean="0">
              <a:latin typeface="Arial" pitchFamily="34" charset="0"/>
              <a:cs typeface="Arial" pitchFamily="34" charset="0"/>
            </a:rPr>
            <a:t>-  3 personajes, 1 paquete 6 figuritas, el álbum se obtiene comprando $30 en la tienda.</a:t>
          </a:r>
        </a:p>
        <a:p>
          <a:endParaRPr lang="es-AR" sz="1400" b="0" dirty="0" smtClean="0">
            <a:latin typeface="Arial" pitchFamily="34" charset="0"/>
            <a:cs typeface="Arial" pitchFamily="34" charset="0"/>
          </a:endParaRPr>
        </a:p>
        <a:p>
          <a:endParaRPr lang="es-AR" sz="1800" dirty="0">
            <a:latin typeface="Arial" pitchFamily="34" charset="0"/>
            <a:cs typeface="Arial" pitchFamily="34" charset="0"/>
          </a:endParaRPr>
        </a:p>
      </dgm:t>
    </dgm:pt>
    <dgm:pt modelId="{27FA85EC-B738-423B-8FC2-6BAB7B4BE024}" type="parTrans" cxnId="{D8094FCC-1920-491A-869D-AB9DF8A2A64D}">
      <dgm:prSet/>
      <dgm:spPr/>
      <dgm:t>
        <a:bodyPr/>
        <a:lstStyle/>
        <a:p>
          <a:endParaRPr lang="es-AR"/>
        </a:p>
      </dgm:t>
    </dgm:pt>
    <dgm:pt modelId="{A59656DD-EA44-4EDC-BBA0-BEBA47AEA58C}" type="sibTrans" cxnId="{D8094FCC-1920-491A-869D-AB9DF8A2A64D}">
      <dgm:prSet/>
      <dgm:spPr/>
      <dgm:t>
        <a:bodyPr/>
        <a:lstStyle/>
        <a:p>
          <a:endParaRPr lang="es-AR"/>
        </a:p>
      </dgm:t>
    </dgm:pt>
    <dgm:pt modelId="{789177EB-D1C1-46AD-9470-22DE65858AB5}">
      <dgm:prSet phldrT="[Texto]" custT="1"/>
      <dgm:spPr>
        <a:solidFill>
          <a:srgbClr val="002060"/>
        </a:solidFill>
      </dgm:spPr>
      <dgm:t>
        <a:bodyPr/>
        <a:lstStyle/>
        <a:p>
          <a:r>
            <a:rPr lang="es-AR" sz="1800" b="1" dirty="0" smtClean="0">
              <a:latin typeface="Arial" pitchFamily="34" charset="0"/>
              <a:cs typeface="Arial" pitchFamily="34" charset="0"/>
            </a:rPr>
            <a:t>Distribución</a:t>
          </a:r>
        </a:p>
        <a:p>
          <a:r>
            <a:rPr lang="es-AR" sz="1400" dirty="0" smtClean="0">
              <a:latin typeface="Arial" pitchFamily="34" charset="0"/>
              <a:cs typeface="Arial" pitchFamily="34" charset="0"/>
            </a:rPr>
            <a:t>-  </a:t>
          </a:r>
          <a:r>
            <a:rPr lang="es-AR" sz="1200" dirty="0" smtClean="0">
              <a:latin typeface="Arial" pitchFamily="34" charset="0"/>
              <a:cs typeface="Arial" pitchFamily="34" charset="0"/>
            </a:rPr>
            <a:t>En el primer año el lanzamiento será en las 162 tiendas de red propia. Pasado el primer año se analizarán resultados y evaluará su implementación en todas las tiendas Full</a:t>
          </a:r>
          <a:r>
            <a:rPr lang="es-AR" sz="1400" dirty="0" smtClean="0">
              <a:latin typeface="Arial" pitchFamily="34" charset="0"/>
              <a:cs typeface="Arial" pitchFamily="34" charset="0"/>
            </a:rPr>
            <a:t>.</a:t>
          </a:r>
        </a:p>
        <a:p>
          <a:endParaRPr lang="es-AR" sz="1400" dirty="0" smtClean="0">
            <a:latin typeface="Arial" pitchFamily="34" charset="0"/>
            <a:cs typeface="Arial" pitchFamily="34" charset="0"/>
          </a:endParaRPr>
        </a:p>
        <a:p>
          <a:endParaRPr lang="es-AR" sz="1400" dirty="0">
            <a:latin typeface="Arial" pitchFamily="34" charset="0"/>
            <a:cs typeface="Arial" pitchFamily="34" charset="0"/>
          </a:endParaRPr>
        </a:p>
      </dgm:t>
    </dgm:pt>
    <dgm:pt modelId="{234FF32C-FDF6-45E7-A095-584DC8399BE6}" type="parTrans" cxnId="{BB15BE73-69FE-40AC-BCA8-4802CBC28EAC}">
      <dgm:prSet/>
      <dgm:spPr/>
      <dgm:t>
        <a:bodyPr/>
        <a:lstStyle/>
        <a:p>
          <a:endParaRPr lang="es-AR"/>
        </a:p>
      </dgm:t>
    </dgm:pt>
    <dgm:pt modelId="{8CA5661E-59AD-4269-A719-D8D3F62D317B}" type="sibTrans" cxnId="{BB15BE73-69FE-40AC-BCA8-4802CBC28EAC}">
      <dgm:prSet/>
      <dgm:spPr/>
      <dgm:t>
        <a:bodyPr/>
        <a:lstStyle/>
        <a:p>
          <a:endParaRPr lang="es-AR"/>
        </a:p>
      </dgm:t>
    </dgm:pt>
    <dgm:pt modelId="{29C06A3C-1583-4089-9121-BB6691A38775}">
      <dgm:prSet phldrT="[Texto]" custT="1"/>
      <dgm:spPr>
        <a:solidFill>
          <a:srgbClr val="002060"/>
        </a:solidFill>
      </dgm:spPr>
      <dgm:t>
        <a:bodyPr/>
        <a:lstStyle/>
        <a:p>
          <a:endParaRPr lang="es-AR" sz="1800" b="1" dirty="0" smtClean="0">
            <a:latin typeface="Arial" pitchFamily="34" charset="0"/>
            <a:cs typeface="Arial" pitchFamily="34" charset="0"/>
          </a:endParaRPr>
        </a:p>
        <a:p>
          <a:r>
            <a:rPr lang="es-AR" sz="1800" b="1" dirty="0" smtClean="0">
              <a:latin typeface="Arial" pitchFamily="34" charset="0"/>
              <a:cs typeface="Arial" pitchFamily="34" charset="0"/>
            </a:rPr>
            <a:t>Promoción</a:t>
          </a:r>
        </a:p>
        <a:p>
          <a:r>
            <a:rPr lang="es-AR" sz="1800" b="0" dirty="0" smtClean="0">
              <a:latin typeface="Arial" pitchFamily="34" charset="0"/>
              <a:cs typeface="Arial" pitchFamily="34" charset="0"/>
            </a:rPr>
            <a:t>-</a:t>
          </a:r>
          <a:r>
            <a:rPr lang="es-AR" sz="1800" b="1" dirty="0" smtClean="0">
              <a:latin typeface="Arial" pitchFamily="34" charset="0"/>
              <a:cs typeface="Arial" pitchFamily="34" charset="0"/>
            </a:rPr>
            <a:t> </a:t>
          </a:r>
          <a:r>
            <a:rPr lang="es-AR" sz="1200" b="0" dirty="0" err="1" smtClean="0">
              <a:latin typeface="Arial" pitchFamily="34" charset="0"/>
              <a:cs typeface="Arial" pitchFamily="34" charset="0"/>
            </a:rPr>
            <a:t>Flyers</a:t>
          </a:r>
          <a:r>
            <a:rPr lang="es-AR" sz="1200" b="0" dirty="0" smtClean="0">
              <a:latin typeface="Arial" pitchFamily="34" charset="0"/>
              <a:cs typeface="Arial" pitchFamily="34" charset="0"/>
            </a:rPr>
            <a:t> en las EESS a los visitantes y en zonas aledañas a las tiendas.</a:t>
          </a:r>
        </a:p>
        <a:p>
          <a:r>
            <a:rPr lang="es-AR" sz="1200" b="0" dirty="0" smtClean="0">
              <a:latin typeface="Arial" pitchFamily="34" charset="0"/>
              <a:cs typeface="Arial" pitchFamily="34" charset="0"/>
            </a:rPr>
            <a:t>- Difusión en el sitio web de YPF </a:t>
          </a:r>
        </a:p>
        <a:p>
          <a:r>
            <a:rPr lang="es-AR" sz="1200" b="0" dirty="0" smtClean="0">
              <a:latin typeface="Arial" pitchFamily="34" charset="0"/>
              <a:cs typeface="Arial" pitchFamily="34" charset="0"/>
            </a:rPr>
            <a:t>- Avisos de Radio</a:t>
          </a:r>
        </a:p>
        <a:p>
          <a:r>
            <a:rPr lang="es-AR" sz="1200" b="0" dirty="0" smtClean="0">
              <a:latin typeface="Arial" pitchFamily="34" charset="0"/>
              <a:cs typeface="Arial" pitchFamily="34" charset="0"/>
            </a:rPr>
            <a:t>- Material POP en las 162 tiendas </a:t>
          </a:r>
        </a:p>
        <a:p>
          <a:r>
            <a:rPr lang="es-AR" sz="1200" b="0" dirty="0" smtClean="0">
              <a:latin typeface="Arial" pitchFamily="34" charset="0"/>
              <a:cs typeface="Arial" pitchFamily="34" charset="0"/>
            </a:rPr>
            <a:t>- </a:t>
          </a:r>
          <a:r>
            <a:rPr lang="es-AR" sz="1200" b="0" dirty="0" err="1" smtClean="0">
              <a:latin typeface="Arial" pitchFamily="34" charset="0"/>
              <a:cs typeface="Arial" pitchFamily="34" charset="0"/>
            </a:rPr>
            <a:t>Flyers</a:t>
          </a:r>
          <a:r>
            <a:rPr lang="es-AR" sz="1200" b="0" dirty="0" smtClean="0">
              <a:latin typeface="Arial" pitchFamily="34" charset="0"/>
              <a:cs typeface="Arial" pitchFamily="34" charset="0"/>
            </a:rPr>
            <a:t> en colegios, cines, shoppings cercanos a las tiendas de mayor facturación</a:t>
          </a:r>
          <a:r>
            <a:rPr lang="es-AR" sz="1400" b="0" dirty="0" smtClean="0">
              <a:latin typeface="Arial" pitchFamily="34" charset="0"/>
              <a:cs typeface="Arial" pitchFamily="34" charset="0"/>
            </a:rPr>
            <a:t>.</a:t>
          </a:r>
        </a:p>
        <a:p>
          <a:endParaRPr lang="es-AR" sz="1400" b="0" dirty="0">
            <a:latin typeface="Arial" pitchFamily="34" charset="0"/>
            <a:cs typeface="Arial" pitchFamily="34" charset="0"/>
          </a:endParaRPr>
        </a:p>
      </dgm:t>
    </dgm:pt>
    <dgm:pt modelId="{93BB3F2B-E86F-4142-8244-D4B2B7E3291E}" type="parTrans" cxnId="{F551598F-CDA1-41D2-8CAD-71A501F793D8}">
      <dgm:prSet/>
      <dgm:spPr/>
      <dgm:t>
        <a:bodyPr/>
        <a:lstStyle/>
        <a:p>
          <a:endParaRPr lang="es-AR"/>
        </a:p>
      </dgm:t>
    </dgm:pt>
    <dgm:pt modelId="{0A9B527A-C32A-469F-A527-8027512DE3A7}" type="sibTrans" cxnId="{F551598F-CDA1-41D2-8CAD-71A501F793D8}">
      <dgm:prSet/>
      <dgm:spPr/>
      <dgm:t>
        <a:bodyPr/>
        <a:lstStyle/>
        <a:p>
          <a:endParaRPr lang="es-AR"/>
        </a:p>
      </dgm:t>
    </dgm:pt>
    <dgm:pt modelId="{4FA7D7E6-A3BC-487E-A2E3-7BD2423E0AF6}">
      <dgm:prSet phldrT="[Texto]" custT="1"/>
      <dgm:spPr>
        <a:solidFill>
          <a:srgbClr val="002060"/>
        </a:solidFill>
      </dgm:spPr>
      <dgm:t>
        <a:bodyPr/>
        <a:lstStyle/>
        <a:p>
          <a:endParaRPr lang="es-AR" sz="1800" b="1" dirty="0" smtClean="0">
            <a:latin typeface="Arial" pitchFamily="34" charset="0"/>
            <a:cs typeface="Arial" pitchFamily="34" charset="0"/>
          </a:endParaRPr>
        </a:p>
        <a:p>
          <a:r>
            <a:rPr lang="es-AR" sz="1800" b="1" dirty="0" smtClean="0">
              <a:latin typeface="Arial" pitchFamily="34" charset="0"/>
              <a:cs typeface="Arial" pitchFamily="34" charset="0"/>
            </a:rPr>
            <a:t>Precio</a:t>
          </a:r>
          <a:endParaRPr lang="es-AR" sz="1800" b="1" dirty="0" smtClean="0">
            <a:latin typeface="Arial" pitchFamily="34" charset="0"/>
            <a:cs typeface="Arial" pitchFamily="34" charset="0"/>
          </a:endParaRPr>
        </a:p>
        <a:p>
          <a:r>
            <a:rPr lang="es-AR" sz="1400" b="1" dirty="0" smtClean="0">
              <a:latin typeface="Arial" pitchFamily="34" charset="0"/>
              <a:cs typeface="Arial" pitchFamily="34" charset="0"/>
            </a:rPr>
            <a:t>- </a:t>
          </a:r>
          <a:r>
            <a:rPr lang="es-AR" sz="1200" b="0" dirty="0" smtClean="0">
              <a:latin typeface="Arial" pitchFamily="34" charset="0"/>
              <a:cs typeface="Arial" pitchFamily="34" charset="0"/>
            </a:rPr>
            <a:t>Estratégicamente debe ser apenas menor al precio de la cajita feliz de </a:t>
          </a:r>
          <a:r>
            <a:rPr lang="es-AR" sz="1200" b="0" dirty="0" err="1" smtClean="0">
              <a:latin typeface="Arial" pitchFamily="34" charset="0"/>
              <a:cs typeface="Arial" pitchFamily="34" charset="0"/>
            </a:rPr>
            <a:t>Mac.Donalds</a:t>
          </a:r>
          <a:r>
            <a:rPr lang="es-AR" sz="1200" b="0" dirty="0" smtClean="0">
              <a:latin typeface="Arial" pitchFamily="34" charset="0"/>
              <a:cs typeface="Arial" pitchFamily="34" charset="0"/>
            </a:rPr>
            <a:t> ($39 en 2014); asegurar el margen de la categoría de al menos un 50%; accesible a los segmentos C2 y C3, ya que son los mayores consumidores de las tiendas.</a:t>
          </a:r>
        </a:p>
        <a:p>
          <a:r>
            <a:rPr lang="es-AR" sz="1200" b="0" dirty="0" smtClean="0">
              <a:latin typeface="Arial" pitchFamily="34" charset="0"/>
              <a:cs typeface="Arial" pitchFamily="34" charset="0"/>
            </a:rPr>
            <a:t> Cumpliendo estos criterios, el  precio del menú infantil YPF Full para 2014 se fijó en $37 y para 2015 y 2016 se proyectó aplicando la inflación según el índice del congreso.</a:t>
          </a:r>
          <a:r>
            <a:rPr lang="es-AR" sz="1200" b="1" dirty="0" smtClean="0">
              <a:latin typeface="Arial" pitchFamily="34" charset="0"/>
              <a:cs typeface="Arial" pitchFamily="34" charset="0"/>
            </a:rPr>
            <a:t> </a:t>
          </a:r>
        </a:p>
        <a:p>
          <a:endParaRPr lang="es-AR" sz="1800" b="1" dirty="0">
            <a:latin typeface="Arial" pitchFamily="34" charset="0"/>
            <a:cs typeface="Arial" pitchFamily="34" charset="0"/>
          </a:endParaRPr>
        </a:p>
      </dgm:t>
    </dgm:pt>
    <dgm:pt modelId="{F8619D58-C07A-4ED9-8624-CB8D333F026E}" type="sibTrans" cxnId="{D88A3EBF-05C1-454A-BA4A-F8EE962F312E}">
      <dgm:prSet/>
      <dgm:spPr/>
      <dgm:t>
        <a:bodyPr/>
        <a:lstStyle/>
        <a:p>
          <a:endParaRPr lang="es-AR"/>
        </a:p>
      </dgm:t>
    </dgm:pt>
    <dgm:pt modelId="{5C53F37E-F8D4-462C-A65D-4EC7F931A60F}" type="parTrans" cxnId="{D88A3EBF-05C1-454A-BA4A-F8EE962F312E}">
      <dgm:prSet/>
      <dgm:spPr/>
      <dgm:t>
        <a:bodyPr/>
        <a:lstStyle/>
        <a:p>
          <a:endParaRPr lang="es-AR"/>
        </a:p>
      </dgm:t>
    </dgm:pt>
    <dgm:pt modelId="{8CB29875-E26A-40D4-AFF2-48FB9ECD719C}" type="pres">
      <dgm:prSet presAssocID="{E63195A7-5891-4B2C-9DB0-6A72D5897A57}" presName="matrix" presStyleCnt="0">
        <dgm:presLayoutVars>
          <dgm:chMax val="1"/>
          <dgm:dir/>
          <dgm:resizeHandles val="exact"/>
        </dgm:presLayoutVars>
      </dgm:prSet>
      <dgm:spPr/>
      <dgm:t>
        <a:bodyPr/>
        <a:lstStyle/>
        <a:p>
          <a:endParaRPr lang="es-AR"/>
        </a:p>
      </dgm:t>
    </dgm:pt>
    <dgm:pt modelId="{DA218B72-1D3E-4D09-B9E4-B50989529935}" type="pres">
      <dgm:prSet presAssocID="{E63195A7-5891-4B2C-9DB0-6A72D5897A57}" presName="axisShape" presStyleLbl="bgShp" presStyleIdx="0" presStyleCnt="1" custScaleX="192187"/>
      <dgm:spPr/>
    </dgm:pt>
    <dgm:pt modelId="{B7B80913-5630-4ABD-B479-99D156BB962A}" type="pres">
      <dgm:prSet presAssocID="{E63195A7-5891-4B2C-9DB0-6A72D5897A57}" presName="rect1" presStyleLbl="node1" presStyleIdx="0" presStyleCnt="4" custScaleX="218437" custScaleY="116946" custLinFactNeighborX="-58594" custLinFactNeighborY="-3907">
        <dgm:presLayoutVars>
          <dgm:chMax val="0"/>
          <dgm:chPref val="0"/>
          <dgm:bulletEnabled val="1"/>
        </dgm:presLayoutVars>
      </dgm:prSet>
      <dgm:spPr/>
      <dgm:t>
        <a:bodyPr/>
        <a:lstStyle/>
        <a:p>
          <a:endParaRPr lang="es-AR"/>
        </a:p>
      </dgm:t>
    </dgm:pt>
    <dgm:pt modelId="{55207952-53E0-4870-B991-46E96647520C}" type="pres">
      <dgm:prSet presAssocID="{E63195A7-5891-4B2C-9DB0-6A72D5897A57}" presName="rect2" presStyleLbl="node1" presStyleIdx="1" presStyleCnt="4" custScaleX="223022" custScaleY="116874" custLinFactNeighborX="60574" custLinFactNeighborY="-3943">
        <dgm:presLayoutVars>
          <dgm:chMax val="0"/>
          <dgm:chPref val="0"/>
          <dgm:bulletEnabled val="1"/>
        </dgm:presLayoutVars>
      </dgm:prSet>
      <dgm:spPr/>
      <dgm:t>
        <a:bodyPr/>
        <a:lstStyle/>
        <a:p>
          <a:endParaRPr lang="es-AR"/>
        </a:p>
      </dgm:t>
    </dgm:pt>
    <dgm:pt modelId="{59F05929-A7DA-429C-B2F3-6856D889A774}" type="pres">
      <dgm:prSet presAssocID="{E63195A7-5891-4B2C-9DB0-6A72D5897A57}" presName="rect3" presStyleLbl="node1" presStyleIdx="2" presStyleCnt="4" custScaleX="214477" custScaleY="117573" custLinFactNeighborX="-60574" custLinFactNeighborY="7427">
        <dgm:presLayoutVars>
          <dgm:chMax val="0"/>
          <dgm:chPref val="0"/>
          <dgm:bulletEnabled val="1"/>
        </dgm:presLayoutVars>
      </dgm:prSet>
      <dgm:spPr/>
      <dgm:t>
        <a:bodyPr/>
        <a:lstStyle/>
        <a:p>
          <a:endParaRPr lang="es-AR"/>
        </a:p>
      </dgm:t>
    </dgm:pt>
    <dgm:pt modelId="{4435DB24-C494-4C04-AA00-6158BE43C6B6}" type="pres">
      <dgm:prSet presAssocID="{E63195A7-5891-4B2C-9DB0-6A72D5897A57}" presName="rect4" presStyleLbl="node1" presStyleIdx="3" presStyleCnt="4" custScaleX="230212" custScaleY="117646" custLinFactNeighborX="64425" custLinFactNeighborY="7427">
        <dgm:presLayoutVars>
          <dgm:chMax val="0"/>
          <dgm:chPref val="0"/>
          <dgm:bulletEnabled val="1"/>
        </dgm:presLayoutVars>
      </dgm:prSet>
      <dgm:spPr/>
      <dgm:t>
        <a:bodyPr/>
        <a:lstStyle/>
        <a:p>
          <a:endParaRPr lang="es-AR"/>
        </a:p>
      </dgm:t>
    </dgm:pt>
  </dgm:ptLst>
  <dgm:cxnLst>
    <dgm:cxn modelId="{AAEAD3EE-F84B-4271-B9E5-763F31B8CF52}" type="presOf" srcId="{4FA7D7E6-A3BC-487E-A2E3-7BD2423E0AF6}" destId="{55207952-53E0-4870-B991-46E96647520C}" srcOrd="0" destOrd="0" presId="urn:microsoft.com/office/officeart/2005/8/layout/matrix2"/>
    <dgm:cxn modelId="{F551598F-CDA1-41D2-8CAD-71A501F793D8}" srcId="{E63195A7-5891-4B2C-9DB0-6A72D5897A57}" destId="{29C06A3C-1583-4089-9121-BB6691A38775}" srcOrd="3" destOrd="0" parTransId="{93BB3F2B-E86F-4142-8244-D4B2B7E3291E}" sibTransId="{0A9B527A-C32A-469F-A527-8027512DE3A7}"/>
    <dgm:cxn modelId="{A5EBD59A-2848-4701-A8C0-487AF676C71A}" type="presOf" srcId="{29C06A3C-1583-4089-9121-BB6691A38775}" destId="{4435DB24-C494-4C04-AA00-6158BE43C6B6}" srcOrd="0" destOrd="0" presId="urn:microsoft.com/office/officeart/2005/8/layout/matrix2"/>
    <dgm:cxn modelId="{D8094FCC-1920-491A-869D-AB9DF8A2A64D}" srcId="{E63195A7-5891-4B2C-9DB0-6A72D5897A57}" destId="{6D7D8ABA-FEE1-4307-A1C4-AC7C194B134A}" srcOrd="0" destOrd="0" parTransId="{27FA85EC-B738-423B-8FC2-6BAB7B4BE024}" sibTransId="{A59656DD-EA44-4EDC-BBA0-BEBA47AEA58C}"/>
    <dgm:cxn modelId="{5D460F57-E993-4686-873D-CC45E5F07E56}" type="presOf" srcId="{789177EB-D1C1-46AD-9470-22DE65858AB5}" destId="{59F05929-A7DA-429C-B2F3-6856D889A774}" srcOrd="0" destOrd="0" presId="urn:microsoft.com/office/officeart/2005/8/layout/matrix2"/>
    <dgm:cxn modelId="{770FCBC2-D307-4320-AC2C-DA79EB336AE5}" type="presOf" srcId="{E63195A7-5891-4B2C-9DB0-6A72D5897A57}" destId="{8CB29875-E26A-40D4-AFF2-48FB9ECD719C}" srcOrd="0" destOrd="0" presId="urn:microsoft.com/office/officeart/2005/8/layout/matrix2"/>
    <dgm:cxn modelId="{BB15BE73-69FE-40AC-BCA8-4802CBC28EAC}" srcId="{E63195A7-5891-4B2C-9DB0-6A72D5897A57}" destId="{789177EB-D1C1-46AD-9470-22DE65858AB5}" srcOrd="2" destOrd="0" parTransId="{234FF32C-FDF6-45E7-A095-584DC8399BE6}" sibTransId="{8CA5661E-59AD-4269-A719-D8D3F62D317B}"/>
    <dgm:cxn modelId="{C2FBF6C7-DA47-4DC2-8B64-3D4504220AFB}" type="presOf" srcId="{6D7D8ABA-FEE1-4307-A1C4-AC7C194B134A}" destId="{B7B80913-5630-4ABD-B479-99D156BB962A}" srcOrd="0" destOrd="0" presId="urn:microsoft.com/office/officeart/2005/8/layout/matrix2"/>
    <dgm:cxn modelId="{D88A3EBF-05C1-454A-BA4A-F8EE962F312E}" srcId="{E63195A7-5891-4B2C-9DB0-6A72D5897A57}" destId="{4FA7D7E6-A3BC-487E-A2E3-7BD2423E0AF6}" srcOrd="1" destOrd="0" parTransId="{5C53F37E-F8D4-462C-A65D-4EC7F931A60F}" sibTransId="{F8619D58-C07A-4ED9-8624-CB8D333F026E}"/>
    <dgm:cxn modelId="{E0ADA3F4-562F-43AF-8C06-C1C53FE4D7C4}" type="presParOf" srcId="{8CB29875-E26A-40D4-AFF2-48FB9ECD719C}" destId="{DA218B72-1D3E-4D09-B9E4-B50989529935}" srcOrd="0" destOrd="0" presId="urn:microsoft.com/office/officeart/2005/8/layout/matrix2"/>
    <dgm:cxn modelId="{267CD865-6F19-4D14-8C77-81A64A3A3385}" type="presParOf" srcId="{8CB29875-E26A-40D4-AFF2-48FB9ECD719C}" destId="{B7B80913-5630-4ABD-B479-99D156BB962A}" srcOrd="1" destOrd="0" presId="urn:microsoft.com/office/officeart/2005/8/layout/matrix2"/>
    <dgm:cxn modelId="{1463013B-87C5-4211-9C24-8B426DE3F8D2}" type="presParOf" srcId="{8CB29875-E26A-40D4-AFF2-48FB9ECD719C}" destId="{55207952-53E0-4870-B991-46E96647520C}" srcOrd="2" destOrd="0" presId="urn:microsoft.com/office/officeart/2005/8/layout/matrix2"/>
    <dgm:cxn modelId="{670E1029-EB60-4696-8981-7D12C82EBFDE}" type="presParOf" srcId="{8CB29875-E26A-40D4-AFF2-48FB9ECD719C}" destId="{59F05929-A7DA-429C-B2F3-6856D889A774}" srcOrd="3" destOrd="0" presId="urn:microsoft.com/office/officeart/2005/8/layout/matrix2"/>
    <dgm:cxn modelId="{01E7B740-77CE-42E4-8513-6273864803F5}" type="presParOf" srcId="{8CB29875-E26A-40D4-AFF2-48FB9ECD719C}" destId="{4435DB24-C494-4C04-AA00-6158BE43C6B6}"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B50A64-48D6-4F1B-8F3D-F74AE5DDF716}">
      <dsp:nvSpPr>
        <dsp:cNvPr id="0" name=""/>
        <dsp:cNvSpPr/>
      </dsp:nvSpPr>
      <dsp:spPr>
        <a:xfrm>
          <a:off x="7" y="0"/>
          <a:ext cx="2822657" cy="5112567"/>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AR" sz="1200" b="1" kern="1200" dirty="0" smtClean="0">
              <a:latin typeface="Arial" pitchFamily="34" charset="0"/>
              <a:cs typeface="Arial" pitchFamily="34" charset="0"/>
            </a:rPr>
            <a:t>Primer  lanzamiento</a:t>
          </a:r>
        </a:p>
        <a:p>
          <a:pPr lvl="0" algn="ctr" defTabSz="533400">
            <a:lnSpc>
              <a:spcPct val="90000"/>
            </a:lnSpc>
            <a:spcBef>
              <a:spcPct val="0"/>
            </a:spcBef>
            <a:spcAft>
              <a:spcPct val="35000"/>
            </a:spcAft>
          </a:pPr>
          <a:r>
            <a:rPr lang="es-AR" sz="1200" kern="1200" dirty="0" smtClean="0">
              <a:latin typeface="Arial" pitchFamily="34" charset="0"/>
              <a:cs typeface="Arial" pitchFamily="34" charset="0"/>
            </a:rPr>
            <a:t> </a:t>
          </a:r>
          <a:r>
            <a:rPr lang="es-AR" sz="1200" kern="1200" dirty="0" smtClean="0">
              <a:latin typeface="Arial" pitchFamily="34" charset="0"/>
              <a:cs typeface="Arial" pitchFamily="34" charset="0"/>
            </a:rPr>
            <a:t>Julio – Septiembre </a:t>
          </a:r>
          <a:r>
            <a:rPr lang="es-AR" sz="1200" kern="1200" dirty="0" smtClean="0">
              <a:latin typeface="Arial" pitchFamily="34" charset="0"/>
              <a:cs typeface="Arial" pitchFamily="34" charset="0"/>
            </a:rPr>
            <a:t>2009     </a:t>
          </a:r>
        </a:p>
        <a:p>
          <a:pPr lvl="0" algn="ctr" defTabSz="533400">
            <a:lnSpc>
              <a:spcPct val="90000"/>
            </a:lnSpc>
            <a:spcBef>
              <a:spcPct val="0"/>
            </a:spcBef>
            <a:spcAft>
              <a:spcPct val="35000"/>
            </a:spcAft>
          </a:pPr>
          <a:r>
            <a:rPr lang="es-AR" sz="1200" kern="1200" dirty="0" smtClean="0">
              <a:latin typeface="Arial" pitchFamily="34" charset="0"/>
              <a:cs typeface="Arial" pitchFamily="34" charset="0"/>
            </a:rPr>
            <a:t> sin identidad propia</a:t>
          </a:r>
        </a:p>
        <a:p>
          <a:pPr lvl="0" algn="ctr" defTabSz="533400">
            <a:lnSpc>
              <a:spcPct val="90000"/>
            </a:lnSpc>
            <a:spcBef>
              <a:spcPct val="0"/>
            </a:spcBef>
            <a:spcAft>
              <a:spcPct val="35000"/>
            </a:spcAft>
          </a:pPr>
          <a:endParaRPr lang="es-AR" sz="1200"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900" kern="1200" dirty="0"/>
        </a:p>
      </dsp:txBody>
      <dsp:txXfrm>
        <a:off x="7" y="2045027"/>
        <a:ext cx="2822657" cy="2045027"/>
      </dsp:txXfrm>
    </dsp:sp>
    <dsp:sp modelId="{09A63AD6-3EA4-4CD9-AE3B-169DEF5AE798}">
      <dsp:nvSpPr>
        <dsp:cNvPr id="0" name=""/>
        <dsp:cNvSpPr/>
      </dsp:nvSpPr>
      <dsp:spPr>
        <a:xfrm>
          <a:off x="504058" y="118305"/>
          <a:ext cx="1846498" cy="1753900"/>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25D0F5-B61A-4032-8DD4-EE18EAA2649A}">
      <dsp:nvSpPr>
        <dsp:cNvPr id="0" name=""/>
        <dsp:cNvSpPr/>
      </dsp:nvSpPr>
      <dsp:spPr>
        <a:xfrm>
          <a:off x="2909151" y="0"/>
          <a:ext cx="2822657" cy="5112567"/>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AR" sz="1200" b="1" kern="1200" dirty="0" smtClean="0">
              <a:latin typeface="Arial" pitchFamily="34" charset="0"/>
              <a:cs typeface="Arial" pitchFamily="34" charset="0"/>
            </a:rPr>
            <a:t>Segundo lanzamiento</a:t>
          </a:r>
        </a:p>
        <a:p>
          <a:pPr lvl="0" algn="ctr" defTabSz="533400">
            <a:lnSpc>
              <a:spcPct val="90000"/>
            </a:lnSpc>
            <a:spcBef>
              <a:spcPct val="0"/>
            </a:spcBef>
            <a:spcAft>
              <a:spcPct val="35000"/>
            </a:spcAft>
          </a:pPr>
          <a:r>
            <a:rPr lang="es-AR" sz="1200" kern="1200" dirty="0" smtClean="0">
              <a:latin typeface="Arial" pitchFamily="34" charset="0"/>
              <a:cs typeface="Arial" pitchFamily="34" charset="0"/>
            </a:rPr>
            <a:t>Julio-Septiembre </a:t>
          </a:r>
          <a:r>
            <a:rPr lang="es-AR" sz="1200" kern="1200" dirty="0" smtClean="0">
              <a:latin typeface="Arial" pitchFamily="34" charset="0"/>
              <a:cs typeface="Arial" pitchFamily="34" charset="0"/>
            </a:rPr>
            <a:t>2011</a:t>
          </a:r>
        </a:p>
        <a:p>
          <a:pPr lvl="0" algn="ctr" defTabSz="533400">
            <a:lnSpc>
              <a:spcPct val="90000"/>
            </a:lnSpc>
            <a:spcBef>
              <a:spcPct val="0"/>
            </a:spcBef>
            <a:spcAft>
              <a:spcPct val="35000"/>
            </a:spcAft>
          </a:pPr>
          <a:r>
            <a:rPr lang="es-AR" sz="1200" kern="1200" dirty="0" err="1" smtClean="0">
              <a:latin typeface="Arial" pitchFamily="34" charset="0"/>
              <a:cs typeface="Arial" pitchFamily="34" charset="0"/>
            </a:rPr>
            <a:t>Packaging</a:t>
          </a:r>
          <a:r>
            <a:rPr lang="es-AR" sz="1200" kern="1200" dirty="0" smtClean="0">
              <a:latin typeface="Arial" pitchFamily="34" charset="0"/>
              <a:cs typeface="Arial" pitchFamily="34" charset="0"/>
            </a:rPr>
            <a:t>  propio – identidad</a:t>
          </a:r>
        </a:p>
        <a:p>
          <a:pPr lvl="0" algn="ctr" defTabSz="533400">
            <a:lnSpc>
              <a:spcPct val="90000"/>
            </a:lnSpc>
            <a:spcBef>
              <a:spcPct val="0"/>
            </a:spcBef>
            <a:spcAft>
              <a:spcPct val="35000"/>
            </a:spcAft>
          </a:pPr>
          <a:r>
            <a:rPr lang="es-AR" sz="1200" kern="1200" dirty="0" smtClean="0">
              <a:latin typeface="Arial" pitchFamily="34" charset="0"/>
              <a:cs typeface="Arial" pitchFamily="34" charset="0"/>
            </a:rPr>
            <a:t>Debilidades: </a:t>
          </a:r>
        </a:p>
        <a:p>
          <a:pPr lvl="0" algn="ctr" defTabSz="533400">
            <a:lnSpc>
              <a:spcPct val="90000"/>
            </a:lnSpc>
            <a:spcBef>
              <a:spcPct val="0"/>
            </a:spcBef>
            <a:spcAft>
              <a:spcPct val="35000"/>
            </a:spcAft>
          </a:pPr>
          <a:r>
            <a:rPr lang="es-AR" sz="1200" kern="1200" dirty="0" smtClean="0">
              <a:latin typeface="Arial" pitchFamily="34" charset="0"/>
              <a:cs typeface="Arial" pitchFamily="34" charset="0"/>
            </a:rPr>
            <a:t>Comunicación sólo en tiendas</a:t>
          </a:r>
        </a:p>
        <a:p>
          <a:pPr lvl="0" algn="ctr" defTabSz="533400">
            <a:lnSpc>
              <a:spcPct val="90000"/>
            </a:lnSpc>
            <a:spcBef>
              <a:spcPct val="0"/>
            </a:spcBef>
            <a:spcAft>
              <a:spcPct val="35000"/>
            </a:spcAft>
          </a:pPr>
          <a:r>
            <a:rPr lang="es-AR" sz="1200" kern="1200" dirty="0" smtClean="0">
              <a:latin typeface="Arial" pitchFamily="34" charset="0"/>
              <a:cs typeface="Arial" pitchFamily="34" charset="0"/>
            </a:rPr>
            <a:t>Logística  proveedores – incremento costos </a:t>
          </a:r>
        </a:p>
        <a:p>
          <a:pPr lvl="0" algn="ctr" defTabSz="533400">
            <a:lnSpc>
              <a:spcPct val="90000"/>
            </a:lnSpc>
            <a:spcBef>
              <a:spcPct val="0"/>
            </a:spcBef>
            <a:spcAft>
              <a:spcPct val="35000"/>
            </a:spcAft>
          </a:pPr>
          <a:endParaRPr lang="es-AR" sz="1200"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900" kern="1200" dirty="0" smtClean="0"/>
        </a:p>
        <a:p>
          <a:pPr lvl="0" algn="ctr" defTabSz="533400">
            <a:lnSpc>
              <a:spcPct val="90000"/>
            </a:lnSpc>
            <a:spcBef>
              <a:spcPct val="0"/>
            </a:spcBef>
            <a:spcAft>
              <a:spcPct val="35000"/>
            </a:spcAft>
          </a:pPr>
          <a:endParaRPr lang="es-AR" sz="900" kern="1200" dirty="0"/>
        </a:p>
      </dsp:txBody>
      <dsp:txXfrm>
        <a:off x="2909151" y="2045027"/>
        <a:ext cx="2822657" cy="2045027"/>
      </dsp:txXfrm>
    </dsp:sp>
    <dsp:sp modelId="{73FE8F71-E930-4E44-AF1E-78A7CCD09C0B}">
      <dsp:nvSpPr>
        <dsp:cNvPr id="0" name=""/>
        <dsp:cNvSpPr/>
      </dsp:nvSpPr>
      <dsp:spPr>
        <a:xfrm>
          <a:off x="3168348" y="144013"/>
          <a:ext cx="2304262" cy="1679092"/>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F8DE31-CDC9-4A92-AB35-876F0B4D1E57}">
      <dsp:nvSpPr>
        <dsp:cNvPr id="0" name=""/>
        <dsp:cNvSpPr/>
      </dsp:nvSpPr>
      <dsp:spPr>
        <a:xfrm>
          <a:off x="5818302" y="0"/>
          <a:ext cx="2822657" cy="5112567"/>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s-AR" sz="1200" b="1"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1"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1"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1"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1"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1"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1"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1"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1"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1"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1" kern="1200" dirty="0" smtClean="0">
            <a:latin typeface="Arial" pitchFamily="34" charset="0"/>
            <a:cs typeface="Arial" pitchFamily="34" charset="0"/>
          </a:endParaRPr>
        </a:p>
        <a:p>
          <a:pPr lvl="0" algn="ctr" defTabSz="533400">
            <a:lnSpc>
              <a:spcPct val="90000"/>
            </a:lnSpc>
            <a:spcBef>
              <a:spcPct val="0"/>
            </a:spcBef>
            <a:spcAft>
              <a:spcPct val="35000"/>
            </a:spcAft>
          </a:pPr>
          <a:r>
            <a:rPr lang="es-AR" sz="1200" b="1" kern="1200" dirty="0" smtClean="0">
              <a:latin typeface="Arial" pitchFamily="34" charset="0"/>
              <a:cs typeface="Arial" pitchFamily="34" charset="0"/>
            </a:rPr>
            <a:t>Propuesta re-lanzamiento</a:t>
          </a:r>
        </a:p>
        <a:p>
          <a:pPr lvl="0" algn="ctr" defTabSz="533400">
            <a:lnSpc>
              <a:spcPct val="90000"/>
            </a:lnSpc>
            <a:spcBef>
              <a:spcPct val="0"/>
            </a:spcBef>
            <a:spcAft>
              <a:spcPct val="35000"/>
            </a:spcAft>
          </a:pPr>
          <a:r>
            <a:rPr lang="es-AR" sz="1200" b="0" kern="1200" dirty="0" smtClean="0">
              <a:latin typeface="Arial" pitchFamily="34" charset="0"/>
              <a:cs typeface="Arial" pitchFamily="34" charset="0"/>
            </a:rPr>
            <a:t>Julio 2014</a:t>
          </a:r>
        </a:p>
        <a:p>
          <a:pPr lvl="0" algn="ctr" defTabSz="533400">
            <a:lnSpc>
              <a:spcPct val="90000"/>
            </a:lnSpc>
            <a:spcBef>
              <a:spcPct val="0"/>
            </a:spcBef>
            <a:spcAft>
              <a:spcPct val="35000"/>
            </a:spcAft>
          </a:pPr>
          <a:r>
            <a:rPr lang="es-AR" sz="1200" b="0" kern="1200" dirty="0" smtClean="0">
              <a:latin typeface="Arial" pitchFamily="34" charset="0"/>
              <a:cs typeface="Arial" pitchFamily="34" charset="0"/>
            </a:rPr>
            <a:t>Fase piloto: 162 tiendas red propia</a:t>
          </a:r>
        </a:p>
        <a:p>
          <a:pPr lvl="0" algn="ctr" defTabSz="533400">
            <a:lnSpc>
              <a:spcPct val="90000"/>
            </a:lnSpc>
            <a:spcBef>
              <a:spcPct val="0"/>
            </a:spcBef>
            <a:spcAft>
              <a:spcPct val="35000"/>
            </a:spcAft>
          </a:pPr>
          <a:r>
            <a:rPr lang="es-AR" sz="1200" b="0" kern="1200" dirty="0" err="1" smtClean="0">
              <a:latin typeface="Arial" pitchFamily="34" charset="0"/>
              <a:cs typeface="Arial" pitchFamily="34" charset="0"/>
            </a:rPr>
            <a:t>Packaging</a:t>
          </a:r>
          <a:r>
            <a:rPr lang="es-AR" sz="1200" b="0" kern="1200" dirty="0" smtClean="0">
              <a:latin typeface="Arial" pitchFamily="34" charset="0"/>
              <a:cs typeface="Arial" pitchFamily="34" charset="0"/>
            </a:rPr>
            <a:t> propio – identidad</a:t>
          </a:r>
        </a:p>
        <a:p>
          <a:pPr lvl="0" algn="ctr" defTabSz="533400">
            <a:lnSpc>
              <a:spcPct val="90000"/>
            </a:lnSpc>
            <a:spcBef>
              <a:spcPct val="0"/>
            </a:spcBef>
            <a:spcAft>
              <a:spcPct val="35000"/>
            </a:spcAft>
          </a:pPr>
          <a:r>
            <a:rPr lang="es-AR" sz="1200" b="0" kern="1200" dirty="0" smtClean="0">
              <a:latin typeface="Arial" pitchFamily="34" charset="0"/>
              <a:cs typeface="Arial" pitchFamily="34" charset="0"/>
            </a:rPr>
            <a:t>Mismo menú 2011 (6 </a:t>
          </a:r>
          <a:r>
            <a:rPr lang="es-AR" sz="1200" b="0" kern="1200" dirty="0" err="1" smtClean="0">
              <a:latin typeface="Arial" pitchFamily="34" charset="0"/>
              <a:cs typeface="Arial" pitchFamily="34" charset="0"/>
            </a:rPr>
            <a:t>nuggets</a:t>
          </a:r>
          <a:r>
            <a:rPr lang="es-AR" sz="1200" b="0" kern="1200" dirty="0" smtClean="0">
              <a:latin typeface="Arial" pitchFamily="34" charset="0"/>
              <a:cs typeface="Arial" pitchFamily="34" charset="0"/>
            </a:rPr>
            <a:t> de pollo, papas fritas </a:t>
          </a:r>
          <a:r>
            <a:rPr lang="es-AR" sz="1200" b="0" kern="1200" dirty="0" err="1" smtClean="0">
              <a:latin typeface="Arial" pitchFamily="34" charset="0"/>
              <a:cs typeface="Arial" pitchFamily="34" charset="0"/>
            </a:rPr>
            <a:t>smile</a:t>
          </a:r>
          <a:r>
            <a:rPr lang="es-AR" sz="1200" b="0" kern="1200" dirty="0" smtClean="0">
              <a:latin typeface="Arial" pitchFamily="34" charset="0"/>
              <a:cs typeface="Arial" pitchFamily="34" charset="0"/>
            </a:rPr>
            <a:t>, gaseosa </a:t>
          </a:r>
          <a:r>
            <a:rPr lang="es-AR" sz="1200" b="0" kern="1200" dirty="0" err="1" smtClean="0">
              <a:latin typeface="Arial" pitchFamily="34" charset="0"/>
              <a:cs typeface="Arial" pitchFamily="34" charset="0"/>
            </a:rPr>
            <a:t>pepsi</a:t>
          </a:r>
          <a:r>
            <a:rPr lang="es-AR" sz="1200" b="0" kern="1200" dirty="0" smtClean="0">
              <a:latin typeface="Arial" pitchFamily="34" charset="0"/>
              <a:cs typeface="Arial" pitchFamily="34" charset="0"/>
            </a:rPr>
            <a:t> 500 </a:t>
          </a:r>
          <a:r>
            <a:rPr lang="es-AR" sz="1200" b="0" kern="1200" dirty="0" err="1" smtClean="0">
              <a:latin typeface="Arial" pitchFamily="34" charset="0"/>
              <a:cs typeface="Arial" pitchFamily="34" charset="0"/>
            </a:rPr>
            <a:t>cc</a:t>
          </a:r>
          <a:r>
            <a:rPr lang="es-AR" sz="1200" b="0" kern="1200" dirty="0" smtClean="0">
              <a:latin typeface="Arial" pitchFamily="34" charset="0"/>
              <a:cs typeface="Arial" pitchFamily="34" charset="0"/>
            </a:rPr>
            <a:t>, </a:t>
          </a:r>
          <a:r>
            <a:rPr lang="es-AR" sz="1200" b="0" kern="1200" dirty="0" err="1" smtClean="0">
              <a:latin typeface="Arial" pitchFamily="34" charset="0"/>
              <a:cs typeface="Arial" pitchFamily="34" charset="0"/>
            </a:rPr>
            <a:t>kinder</a:t>
          </a:r>
          <a:r>
            <a:rPr lang="es-AR" sz="1200" b="0" kern="1200" dirty="0" smtClean="0">
              <a:latin typeface="Arial" pitchFamily="34" charset="0"/>
              <a:cs typeface="Arial" pitchFamily="34" charset="0"/>
            </a:rPr>
            <a:t> sorpresa)</a:t>
          </a:r>
        </a:p>
        <a:p>
          <a:pPr lvl="0" algn="ctr" defTabSz="533400">
            <a:lnSpc>
              <a:spcPct val="90000"/>
            </a:lnSpc>
            <a:spcBef>
              <a:spcPct val="0"/>
            </a:spcBef>
            <a:spcAft>
              <a:spcPct val="35000"/>
            </a:spcAft>
          </a:pPr>
          <a:endParaRPr lang="es-AR" sz="1200" b="1" kern="1200" dirty="0" smtClean="0">
            <a:latin typeface="Arial" pitchFamily="34" charset="0"/>
            <a:cs typeface="Arial" pitchFamily="34" charset="0"/>
          </a:endParaRPr>
        </a:p>
        <a:p>
          <a:pPr lvl="0" algn="ctr" defTabSz="533400">
            <a:lnSpc>
              <a:spcPct val="90000"/>
            </a:lnSpc>
            <a:spcBef>
              <a:spcPct val="0"/>
            </a:spcBef>
            <a:spcAft>
              <a:spcPct val="35000"/>
            </a:spcAft>
          </a:pPr>
          <a:r>
            <a:rPr lang="es-AR" sz="1400" b="1" kern="1200" dirty="0" smtClean="0">
              <a:latin typeface="Arial" pitchFamily="34" charset="0"/>
              <a:cs typeface="Arial" pitchFamily="34" charset="0"/>
            </a:rPr>
            <a:t>Diferenciales</a:t>
          </a:r>
          <a:r>
            <a:rPr lang="es-AR" sz="1200" b="1" kern="1200" dirty="0" smtClean="0">
              <a:latin typeface="Arial" pitchFamily="34" charset="0"/>
              <a:cs typeface="Arial" pitchFamily="34" charset="0"/>
            </a:rPr>
            <a:t>:</a:t>
          </a:r>
        </a:p>
        <a:p>
          <a:pPr lvl="0" algn="ctr" defTabSz="533400">
            <a:lnSpc>
              <a:spcPct val="90000"/>
            </a:lnSpc>
            <a:spcBef>
              <a:spcPct val="0"/>
            </a:spcBef>
            <a:spcAft>
              <a:spcPct val="35000"/>
            </a:spcAft>
          </a:pPr>
          <a:r>
            <a:rPr lang="es-AR" sz="1200" b="0" kern="1200" dirty="0" smtClean="0">
              <a:latin typeface="Arial" pitchFamily="34" charset="0"/>
              <a:cs typeface="Arial" pitchFamily="34" charset="0"/>
            </a:rPr>
            <a:t>Estrategia de comunicación – en puntos de venta y medios masivos</a:t>
          </a:r>
        </a:p>
        <a:p>
          <a:pPr lvl="0" algn="ctr" defTabSz="533400">
            <a:lnSpc>
              <a:spcPct val="90000"/>
            </a:lnSpc>
            <a:spcBef>
              <a:spcPct val="0"/>
            </a:spcBef>
            <a:spcAft>
              <a:spcPct val="35000"/>
            </a:spcAft>
          </a:pPr>
          <a:r>
            <a:rPr lang="es-AR" sz="1200" b="0" kern="1200" dirty="0" smtClean="0">
              <a:latin typeface="Arial" pitchFamily="34" charset="0"/>
              <a:cs typeface="Arial" pitchFamily="34" charset="0"/>
            </a:rPr>
            <a:t>Creación 3 personajes: álbumes figuritas contando historia YPF – vinculo emocional</a:t>
          </a:r>
        </a:p>
        <a:p>
          <a:pPr lvl="0" algn="ctr" defTabSz="533400">
            <a:lnSpc>
              <a:spcPct val="90000"/>
            </a:lnSpc>
            <a:spcBef>
              <a:spcPct val="0"/>
            </a:spcBef>
            <a:spcAft>
              <a:spcPct val="35000"/>
            </a:spcAft>
          </a:pPr>
          <a:endParaRPr lang="es-AR" sz="1200" b="0"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0"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0"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0"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0"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0"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0" kern="1200" dirty="0" smtClean="0">
            <a:latin typeface="Arial" pitchFamily="34" charset="0"/>
            <a:cs typeface="Arial" pitchFamily="34" charset="0"/>
          </a:endParaRPr>
        </a:p>
        <a:p>
          <a:pPr lvl="0" algn="ctr" defTabSz="533400">
            <a:lnSpc>
              <a:spcPct val="90000"/>
            </a:lnSpc>
            <a:spcBef>
              <a:spcPct val="0"/>
            </a:spcBef>
            <a:spcAft>
              <a:spcPct val="35000"/>
            </a:spcAft>
          </a:pPr>
          <a:endParaRPr lang="es-AR" sz="1200" b="0" kern="1200" dirty="0">
            <a:latin typeface="Arial" pitchFamily="34" charset="0"/>
            <a:cs typeface="Arial" pitchFamily="34" charset="0"/>
          </a:endParaRPr>
        </a:p>
      </dsp:txBody>
      <dsp:txXfrm>
        <a:off x="5818302" y="2045027"/>
        <a:ext cx="2822657" cy="2045027"/>
      </dsp:txXfrm>
    </dsp:sp>
    <dsp:sp modelId="{B47DF885-9E42-4841-AE1F-8C79912358F5}">
      <dsp:nvSpPr>
        <dsp:cNvPr id="0" name=""/>
        <dsp:cNvSpPr/>
      </dsp:nvSpPr>
      <dsp:spPr>
        <a:xfrm>
          <a:off x="6112944" y="132802"/>
          <a:ext cx="2167978" cy="1667396"/>
        </a:xfrm>
        <a:prstGeom prst="ellipse">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9C155A-7274-4298-94E1-E987C0120E26}">
      <dsp:nvSpPr>
        <dsp:cNvPr id="0" name=""/>
        <dsp:cNvSpPr/>
      </dsp:nvSpPr>
      <dsp:spPr>
        <a:xfrm>
          <a:off x="345638" y="4824534"/>
          <a:ext cx="7949683" cy="199474"/>
        </a:xfrm>
        <a:prstGeom prst="leftRightArrow">
          <a:avLst/>
        </a:prstGeom>
        <a:solidFill>
          <a:schemeClr val="accent1">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F609D6-F573-4A22-9F3A-1FCF7A123F83}">
      <dsp:nvSpPr>
        <dsp:cNvPr id="0" name=""/>
        <dsp:cNvSpPr/>
      </dsp:nvSpPr>
      <dsp:spPr>
        <a:xfrm>
          <a:off x="3291839" y="527"/>
          <a:ext cx="4937760" cy="205871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s-AR" sz="1400" kern="1200" dirty="0"/>
        </a:p>
        <a:p>
          <a:pPr marL="114300" lvl="1" indent="-114300" algn="l" defTabSz="622300">
            <a:lnSpc>
              <a:spcPct val="90000"/>
            </a:lnSpc>
            <a:spcBef>
              <a:spcPct val="0"/>
            </a:spcBef>
            <a:spcAft>
              <a:spcPct val="15000"/>
            </a:spcAft>
            <a:buChar char="••"/>
          </a:pPr>
          <a:r>
            <a:rPr kumimoji="0" lang="es-A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Ser la </a:t>
          </a:r>
          <a:r>
            <a:rPr kumimoji="0" lang="es-AR"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tienda</a:t>
          </a:r>
          <a:r>
            <a:rPr kumimoji="0" lang="es-A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 de conveniencia de EE.SS </a:t>
          </a:r>
          <a:r>
            <a:rPr kumimoji="0" lang="es-AR"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preferida</a:t>
          </a:r>
          <a:r>
            <a:rPr kumimoji="0" lang="es-A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 a la hora de almorzar o cenar en familia a un precio accesible con productos de alta calidad. </a:t>
          </a:r>
          <a:endParaRPr lang="es-AR" sz="1400" kern="1200" dirty="0"/>
        </a:p>
        <a:p>
          <a:pPr marL="114300" lvl="1" indent="-114300" algn="l" defTabSz="622300">
            <a:lnSpc>
              <a:spcPct val="90000"/>
            </a:lnSpc>
            <a:spcBef>
              <a:spcPct val="0"/>
            </a:spcBef>
            <a:spcAft>
              <a:spcPct val="15000"/>
            </a:spcAft>
            <a:buChar char="••"/>
          </a:pPr>
          <a:r>
            <a:rPr kumimoji="0" lang="es-A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Aumentar el </a:t>
          </a:r>
          <a:r>
            <a:rPr kumimoji="0" lang="es-AR"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reconocimiento</a:t>
          </a:r>
          <a:r>
            <a:rPr kumimoji="0" lang="es-A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 de los valores de la marca  YPF </a:t>
          </a:r>
          <a:r>
            <a:rPr kumimoji="0" lang="es-AR"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de </a:t>
          </a:r>
          <a:r>
            <a:rPr kumimoji="0" lang="es-AR"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cercanía </a:t>
          </a:r>
          <a:r>
            <a:rPr kumimoji="0" lang="es-AR"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y argentinidad </a:t>
          </a:r>
          <a:r>
            <a:rPr kumimoji="0" lang="es-A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y mejorar la </a:t>
          </a:r>
          <a:r>
            <a:rPr kumimoji="0" lang="es-A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recordación </a:t>
          </a:r>
          <a:r>
            <a:rPr kumimoji="0" lang="es-A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de la marca Full.</a:t>
          </a:r>
          <a:endParaRPr lang="es-AR" sz="1400" kern="1200" dirty="0"/>
        </a:p>
      </dsp:txBody>
      <dsp:txXfrm>
        <a:off x="3291839" y="527"/>
        <a:ext cx="4937760" cy="2058711"/>
      </dsp:txXfrm>
    </dsp:sp>
    <dsp:sp modelId="{242C3B79-BB88-4E1C-835C-FF119E704643}">
      <dsp:nvSpPr>
        <dsp:cNvPr id="0" name=""/>
        <dsp:cNvSpPr/>
      </dsp:nvSpPr>
      <dsp:spPr>
        <a:xfrm>
          <a:off x="0" y="527"/>
          <a:ext cx="3291839" cy="2058711"/>
        </a:xfrm>
        <a:prstGeom prst="round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AR" sz="2400" kern="1200" dirty="0" smtClean="0">
              <a:latin typeface="Arial" pitchFamily="34" charset="0"/>
              <a:cs typeface="Arial" pitchFamily="34" charset="0"/>
            </a:rPr>
            <a:t>Cualitativos</a:t>
          </a:r>
          <a:endParaRPr lang="es-AR" sz="2400" kern="1200" dirty="0">
            <a:latin typeface="Arial" pitchFamily="34" charset="0"/>
            <a:cs typeface="Arial" pitchFamily="34" charset="0"/>
          </a:endParaRPr>
        </a:p>
      </dsp:txBody>
      <dsp:txXfrm>
        <a:off x="0" y="527"/>
        <a:ext cx="3291839" cy="2058711"/>
      </dsp:txXfrm>
    </dsp:sp>
    <dsp:sp modelId="{305244D7-3F34-4273-971B-A5DA99A84197}">
      <dsp:nvSpPr>
        <dsp:cNvPr id="0" name=""/>
        <dsp:cNvSpPr/>
      </dsp:nvSpPr>
      <dsp:spPr>
        <a:xfrm>
          <a:off x="3291839" y="2265110"/>
          <a:ext cx="4937760" cy="205871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71450" lvl="1" indent="-171450" algn="l" defTabSz="755650">
            <a:lnSpc>
              <a:spcPct val="90000"/>
            </a:lnSpc>
            <a:spcBef>
              <a:spcPct val="0"/>
            </a:spcBef>
            <a:spcAft>
              <a:spcPct val="15000"/>
            </a:spcAft>
            <a:buChar char="••"/>
          </a:pPr>
          <a:endParaRPr lang="es-AR" sz="1700" kern="1200" dirty="0"/>
        </a:p>
        <a:p>
          <a:pPr marL="114300" lvl="1" indent="-114300" algn="l" defTabSz="622300">
            <a:lnSpc>
              <a:spcPct val="90000"/>
            </a:lnSpc>
            <a:spcBef>
              <a:spcPct val="0"/>
            </a:spcBef>
            <a:spcAft>
              <a:spcPct val="15000"/>
            </a:spcAft>
            <a:buChar char="••"/>
          </a:pPr>
          <a:endParaRPr lang="es-AR" sz="1400" b="1"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kumimoji="0" lang="es-AR" sz="1400" b="1"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Aumentar la facturación en la </a:t>
          </a:r>
          <a:r>
            <a:rPr kumimoji="0" lang="es-AR" sz="1400" b="1"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categoría </a:t>
          </a:r>
          <a:r>
            <a:rPr kumimoji="0" lang="es-AR" sz="1400" b="1"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comidas calientes en un 5%, </a:t>
          </a:r>
          <a:r>
            <a:rPr kumimoji="0" lang="es-AR" sz="14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tomando como referencia lo facturado por la misma categoría en el año anterior. </a:t>
          </a:r>
          <a:endParaRPr lang="es-AR" sz="1400" kern="1200" dirty="0">
            <a:latin typeface="Arial" pitchFamily="34" charset="0"/>
            <a:cs typeface="Arial" pitchFamily="34" charset="0"/>
          </a:endParaRPr>
        </a:p>
      </dsp:txBody>
      <dsp:txXfrm>
        <a:off x="3291839" y="2265110"/>
        <a:ext cx="4937760" cy="2058711"/>
      </dsp:txXfrm>
    </dsp:sp>
    <dsp:sp modelId="{0A1B9B14-8F9A-49AC-B4B6-1CAA9E375536}">
      <dsp:nvSpPr>
        <dsp:cNvPr id="0" name=""/>
        <dsp:cNvSpPr/>
      </dsp:nvSpPr>
      <dsp:spPr>
        <a:xfrm>
          <a:off x="0" y="2265110"/>
          <a:ext cx="3291839" cy="2058711"/>
        </a:xfrm>
        <a:prstGeom prst="round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AR" sz="2400" kern="1200" dirty="0" smtClean="0">
              <a:latin typeface="Arial" pitchFamily="34" charset="0"/>
              <a:cs typeface="Arial" pitchFamily="34" charset="0"/>
            </a:rPr>
            <a:t>Cuantitativos</a:t>
          </a:r>
          <a:endParaRPr lang="es-AR" sz="2400" kern="1200" dirty="0">
            <a:latin typeface="Arial" pitchFamily="34" charset="0"/>
            <a:cs typeface="Arial" pitchFamily="34" charset="0"/>
          </a:endParaRPr>
        </a:p>
      </dsp:txBody>
      <dsp:txXfrm>
        <a:off x="0" y="2265110"/>
        <a:ext cx="3291839" cy="20587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218B72-1D3E-4D09-B9E4-B50989529935}">
      <dsp:nvSpPr>
        <dsp:cNvPr id="0" name=""/>
        <dsp:cNvSpPr/>
      </dsp:nvSpPr>
      <dsp:spPr>
        <a:xfrm>
          <a:off x="143519" y="0"/>
          <a:ext cx="8856960" cy="4608512"/>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B80913-5630-4ABD-B479-99D156BB962A}">
      <dsp:nvSpPr>
        <dsp:cNvPr id="0" name=""/>
        <dsp:cNvSpPr/>
      </dsp:nvSpPr>
      <dsp:spPr>
        <a:xfrm>
          <a:off x="395535" y="71339"/>
          <a:ext cx="4026678" cy="2155788"/>
        </a:xfrm>
        <a:prstGeom prst="round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b="1" kern="1200" dirty="0" smtClean="0">
              <a:latin typeface="Arial" pitchFamily="34" charset="0"/>
              <a:cs typeface="Arial" pitchFamily="34" charset="0"/>
            </a:rPr>
            <a:t>Producto</a:t>
          </a:r>
        </a:p>
        <a:p>
          <a:pPr lvl="0" algn="ctr" defTabSz="800100">
            <a:lnSpc>
              <a:spcPct val="90000"/>
            </a:lnSpc>
            <a:spcBef>
              <a:spcPct val="0"/>
            </a:spcBef>
            <a:spcAft>
              <a:spcPct val="35000"/>
            </a:spcAft>
          </a:pPr>
          <a:r>
            <a:rPr lang="es-AR" sz="1800" b="1" kern="1200" dirty="0" smtClean="0">
              <a:latin typeface="Arial" pitchFamily="34" charset="0"/>
              <a:cs typeface="Arial" pitchFamily="34" charset="0"/>
            </a:rPr>
            <a:t>-</a:t>
          </a:r>
          <a:r>
            <a:rPr lang="es-AR" sz="1400" b="1" kern="1200" dirty="0" smtClean="0">
              <a:latin typeface="Arial" pitchFamily="34" charset="0"/>
              <a:cs typeface="Arial" pitchFamily="34" charset="0"/>
            </a:rPr>
            <a:t> </a:t>
          </a:r>
          <a:r>
            <a:rPr lang="es-AR" sz="1200" b="0" kern="1200" dirty="0" err="1" smtClean="0">
              <a:latin typeface="Arial" pitchFamily="34" charset="0"/>
              <a:cs typeface="Arial" pitchFamily="34" charset="0"/>
            </a:rPr>
            <a:t>Packaging</a:t>
          </a:r>
          <a:r>
            <a:rPr lang="es-AR" sz="1200" b="0" kern="1200" dirty="0" smtClean="0">
              <a:latin typeface="Arial" pitchFamily="34" charset="0"/>
              <a:cs typeface="Arial" pitchFamily="34" charset="0"/>
            </a:rPr>
            <a:t>  con 6 </a:t>
          </a:r>
          <a:r>
            <a:rPr lang="es-AR" sz="1200" b="0" kern="1200" dirty="0" err="1" smtClean="0">
              <a:latin typeface="Arial" pitchFamily="34" charset="0"/>
              <a:cs typeface="Arial" pitchFamily="34" charset="0"/>
            </a:rPr>
            <a:t>nuggets</a:t>
          </a:r>
          <a:r>
            <a:rPr lang="es-AR" sz="1200" b="0" kern="1200" dirty="0" smtClean="0">
              <a:latin typeface="Arial" pitchFamily="34" charset="0"/>
              <a:cs typeface="Arial" pitchFamily="34" charset="0"/>
            </a:rPr>
            <a:t>, 6 papas fritas </a:t>
          </a:r>
          <a:r>
            <a:rPr lang="es-AR" sz="1200" b="0" kern="1200" dirty="0" err="1" smtClean="0">
              <a:latin typeface="Arial" pitchFamily="34" charset="0"/>
              <a:cs typeface="Arial" pitchFamily="34" charset="0"/>
            </a:rPr>
            <a:t>smile</a:t>
          </a:r>
          <a:r>
            <a:rPr lang="es-AR" sz="1200" b="0" kern="1200" dirty="0" smtClean="0">
              <a:latin typeface="Arial" pitchFamily="34" charset="0"/>
              <a:cs typeface="Arial" pitchFamily="34" charset="0"/>
            </a:rPr>
            <a:t>, 1 gaseosa 500 </a:t>
          </a:r>
          <a:r>
            <a:rPr lang="es-AR" sz="1200" b="0" kern="1200" dirty="0" err="1" smtClean="0">
              <a:latin typeface="Arial" pitchFamily="34" charset="0"/>
              <a:cs typeface="Arial" pitchFamily="34" charset="0"/>
            </a:rPr>
            <a:t>cc</a:t>
          </a:r>
          <a:r>
            <a:rPr lang="es-AR" sz="1200" b="0" kern="1200" dirty="0" smtClean="0">
              <a:latin typeface="Arial" pitchFamily="34" charset="0"/>
              <a:cs typeface="Arial" pitchFamily="34" charset="0"/>
            </a:rPr>
            <a:t> línea </a:t>
          </a:r>
          <a:r>
            <a:rPr lang="es-AR" sz="1200" b="0" kern="1200" dirty="0" err="1" smtClean="0">
              <a:latin typeface="Arial" pitchFamily="34" charset="0"/>
              <a:cs typeface="Arial" pitchFamily="34" charset="0"/>
            </a:rPr>
            <a:t>pepsi</a:t>
          </a:r>
          <a:r>
            <a:rPr lang="es-AR" sz="1200" b="0" kern="1200" dirty="0" smtClean="0">
              <a:latin typeface="Arial" pitchFamily="34" charset="0"/>
              <a:cs typeface="Arial" pitchFamily="34" charset="0"/>
            </a:rPr>
            <a:t>, 1 huevo </a:t>
          </a:r>
          <a:r>
            <a:rPr lang="es-AR" sz="1200" b="0" kern="1200" dirty="0" err="1" smtClean="0">
              <a:latin typeface="Arial" pitchFamily="34" charset="0"/>
              <a:cs typeface="Arial" pitchFamily="34" charset="0"/>
            </a:rPr>
            <a:t>kinder</a:t>
          </a:r>
          <a:r>
            <a:rPr lang="es-AR" sz="1200" b="0" kern="1200" dirty="0" smtClean="0">
              <a:latin typeface="Arial" pitchFamily="34" charset="0"/>
              <a:cs typeface="Arial" pitchFamily="34" charset="0"/>
            </a:rPr>
            <a:t>, 1 paquete de figuritas</a:t>
          </a:r>
        </a:p>
        <a:p>
          <a:pPr lvl="0" algn="ctr" defTabSz="800100">
            <a:lnSpc>
              <a:spcPct val="90000"/>
            </a:lnSpc>
            <a:spcBef>
              <a:spcPct val="0"/>
            </a:spcBef>
            <a:spcAft>
              <a:spcPct val="35000"/>
            </a:spcAft>
          </a:pPr>
          <a:r>
            <a:rPr lang="es-AR" sz="1200" b="0" kern="1200" dirty="0" smtClean="0">
              <a:latin typeface="Arial" pitchFamily="34" charset="0"/>
              <a:cs typeface="Arial" pitchFamily="34" charset="0"/>
            </a:rPr>
            <a:t>-  3 personajes, 1 paquete 6 figuritas, el álbum se obtiene comprando $30 en la tienda.</a:t>
          </a:r>
        </a:p>
        <a:p>
          <a:pPr lvl="0" algn="ctr" defTabSz="800100">
            <a:lnSpc>
              <a:spcPct val="90000"/>
            </a:lnSpc>
            <a:spcBef>
              <a:spcPct val="0"/>
            </a:spcBef>
            <a:spcAft>
              <a:spcPct val="35000"/>
            </a:spcAft>
          </a:pPr>
          <a:endParaRPr lang="es-AR" sz="1400" b="0" kern="1200" dirty="0" smtClean="0">
            <a:latin typeface="Arial" pitchFamily="34" charset="0"/>
            <a:cs typeface="Arial" pitchFamily="34" charset="0"/>
          </a:endParaRPr>
        </a:p>
        <a:p>
          <a:pPr lvl="0" algn="ctr" defTabSz="800100">
            <a:lnSpc>
              <a:spcPct val="90000"/>
            </a:lnSpc>
            <a:spcBef>
              <a:spcPct val="0"/>
            </a:spcBef>
            <a:spcAft>
              <a:spcPct val="35000"/>
            </a:spcAft>
          </a:pPr>
          <a:endParaRPr lang="es-AR" sz="1800" kern="1200" dirty="0">
            <a:latin typeface="Arial" pitchFamily="34" charset="0"/>
            <a:cs typeface="Arial" pitchFamily="34" charset="0"/>
          </a:endParaRPr>
        </a:p>
      </dsp:txBody>
      <dsp:txXfrm>
        <a:off x="395535" y="71339"/>
        <a:ext cx="4026678" cy="2155788"/>
      </dsp:txXfrm>
    </dsp:sp>
    <dsp:sp modelId="{55207952-53E0-4870-B991-46E96647520C}">
      <dsp:nvSpPr>
        <dsp:cNvPr id="0" name=""/>
        <dsp:cNvSpPr/>
      </dsp:nvSpPr>
      <dsp:spPr>
        <a:xfrm>
          <a:off x="4716025" y="71339"/>
          <a:ext cx="4111198" cy="2154460"/>
        </a:xfrm>
        <a:prstGeom prst="round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AR" sz="1800" b="1" kern="1200" dirty="0" smtClean="0">
            <a:latin typeface="Arial" pitchFamily="34" charset="0"/>
            <a:cs typeface="Arial" pitchFamily="34" charset="0"/>
          </a:endParaRPr>
        </a:p>
        <a:p>
          <a:pPr lvl="0" algn="ctr" defTabSz="800100">
            <a:lnSpc>
              <a:spcPct val="90000"/>
            </a:lnSpc>
            <a:spcBef>
              <a:spcPct val="0"/>
            </a:spcBef>
            <a:spcAft>
              <a:spcPct val="35000"/>
            </a:spcAft>
          </a:pPr>
          <a:r>
            <a:rPr lang="es-AR" sz="1800" b="1" kern="1200" dirty="0" smtClean="0">
              <a:latin typeface="Arial" pitchFamily="34" charset="0"/>
              <a:cs typeface="Arial" pitchFamily="34" charset="0"/>
            </a:rPr>
            <a:t>Precio</a:t>
          </a:r>
          <a:endParaRPr lang="es-AR" sz="1800" b="1" kern="1200" dirty="0" smtClean="0">
            <a:latin typeface="Arial" pitchFamily="34" charset="0"/>
            <a:cs typeface="Arial" pitchFamily="34" charset="0"/>
          </a:endParaRPr>
        </a:p>
        <a:p>
          <a:pPr lvl="0" algn="ctr" defTabSz="800100">
            <a:lnSpc>
              <a:spcPct val="90000"/>
            </a:lnSpc>
            <a:spcBef>
              <a:spcPct val="0"/>
            </a:spcBef>
            <a:spcAft>
              <a:spcPct val="35000"/>
            </a:spcAft>
          </a:pPr>
          <a:r>
            <a:rPr lang="es-AR" sz="1400" b="1" kern="1200" dirty="0" smtClean="0">
              <a:latin typeface="Arial" pitchFamily="34" charset="0"/>
              <a:cs typeface="Arial" pitchFamily="34" charset="0"/>
            </a:rPr>
            <a:t>- </a:t>
          </a:r>
          <a:r>
            <a:rPr lang="es-AR" sz="1200" b="0" kern="1200" dirty="0" smtClean="0">
              <a:latin typeface="Arial" pitchFamily="34" charset="0"/>
              <a:cs typeface="Arial" pitchFamily="34" charset="0"/>
            </a:rPr>
            <a:t>Estratégicamente debe ser apenas menor al precio de la cajita feliz de </a:t>
          </a:r>
          <a:r>
            <a:rPr lang="es-AR" sz="1200" b="0" kern="1200" dirty="0" err="1" smtClean="0">
              <a:latin typeface="Arial" pitchFamily="34" charset="0"/>
              <a:cs typeface="Arial" pitchFamily="34" charset="0"/>
            </a:rPr>
            <a:t>Mac.Donalds</a:t>
          </a:r>
          <a:r>
            <a:rPr lang="es-AR" sz="1200" b="0" kern="1200" dirty="0" smtClean="0">
              <a:latin typeface="Arial" pitchFamily="34" charset="0"/>
              <a:cs typeface="Arial" pitchFamily="34" charset="0"/>
            </a:rPr>
            <a:t> ($39 en 2014); asegurar el margen de la categoría de al menos un 50%; accesible a los segmentos C2 y C3, ya que son los mayores consumidores de las tiendas.</a:t>
          </a:r>
        </a:p>
        <a:p>
          <a:pPr lvl="0" algn="ctr" defTabSz="800100">
            <a:lnSpc>
              <a:spcPct val="90000"/>
            </a:lnSpc>
            <a:spcBef>
              <a:spcPct val="0"/>
            </a:spcBef>
            <a:spcAft>
              <a:spcPct val="35000"/>
            </a:spcAft>
          </a:pPr>
          <a:r>
            <a:rPr lang="es-AR" sz="1200" b="0" kern="1200" dirty="0" smtClean="0">
              <a:latin typeface="Arial" pitchFamily="34" charset="0"/>
              <a:cs typeface="Arial" pitchFamily="34" charset="0"/>
            </a:rPr>
            <a:t> Cumpliendo estos criterios, el  precio del menú infantil YPF Full para 2014 se fijó en $37 y para 2015 y 2016 se proyectó aplicando la inflación según el índice del congreso.</a:t>
          </a:r>
          <a:r>
            <a:rPr lang="es-AR" sz="1200" b="1" kern="1200" dirty="0" smtClean="0">
              <a:latin typeface="Arial" pitchFamily="34" charset="0"/>
              <a:cs typeface="Arial" pitchFamily="34" charset="0"/>
            </a:rPr>
            <a:t> </a:t>
          </a:r>
        </a:p>
        <a:p>
          <a:pPr lvl="0" algn="ctr" defTabSz="800100">
            <a:lnSpc>
              <a:spcPct val="90000"/>
            </a:lnSpc>
            <a:spcBef>
              <a:spcPct val="0"/>
            </a:spcBef>
            <a:spcAft>
              <a:spcPct val="35000"/>
            </a:spcAft>
          </a:pPr>
          <a:endParaRPr lang="es-AR" sz="1800" b="1" kern="1200" dirty="0">
            <a:latin typeface="Arial" pitchFamily="34" charset="0"/>
            <a:cs typeface="Arial" pitchFamily="34" charset="0"/>
          </a:endParaRPr>
        </a:p>
      </dsp:txBody>
      <dsp:txXfrm>
        <a:off x="4716025" y="71339"/>
        <a:ext cx="4111198" cy="2154460"/>
      </dsp:txXfrm>
    </dsp:sp>
    <dsp:sp modelId="{59F05929-A7DA-429C-B2F3-6856D889A774}">
      <dsp:nvSpPr>
        <dsp:cNvPr id="0" name=""/>
        <dsp:cNvSpPr/>
      </dsp:nvSpPr>
      <dsp:spPr>
        <a:xfrm>
          <a:off x="395535" y="2440492"/>
          <a:ext cx="3953679" cy="2167346"/>
        </a:xfrm>
        <a:prstGeom prst="round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b="1" kern="1200" dirty="0" smtClean="0">
              <a:latin typeface="Arial" pitchFamily="34" charset="0"/>
              <a:cs typeface="Arial" pitchFamily="34" charset="0"/>
            </a:rPr>
            <a:t>Distribución</a:t>
          </a:r>
        </a:p>
        <a:p>
          <a:pPr lvl="0" algn="ctr" defTabSz="800100">
            <a:lnSpc>
              <a:spcPct val="90000"/>
            </a:lnSpc>
            <a:spcBef>
              <a:spcPct val="0"/>
            </a:spcBef>
            <a:spcAft>
              <a:spcPct val="35000"/>
            </a:spcAft>
          </a:pPr>
          <a:r>
            <a:rPr lang="es-AR" sz="1400" kern="1200" dirty="0" smtClean="0">
              <a:latin typeface="Arial" pitchFamily="34" charset="0"/>
              <a:cs typeface="Arial" pitchFamily="34" charset="0"/>
            </a:rPr>
            <a:t>-  </a:t>
          </a:r>
          <a:r>
            <a:rPr lang="es-AR" sz="1200" kern="1200" dirty="0" smtClean="0">
              <a:latin typeface="Arial" pitchFamily="34" charset="0"/>
              <a:cs typeface="Arial" pitchFamily="34" charset="0"/>
            </a:rPr>
            <a:t>En el primer año el lanzamiento será en las 162 tiendas de red propia. Pasado el primer año se analizarán resultados y evaluará su implementación en todas las tiendas Full</a:t>
          </a:r>
          <a:r>
            <a:rPr lang="es-AR" sz="1400" kern="1200" dirty="0" smtClean="0">
              <a:latin typeface="Arial" pitchFamily="34" charset="0"/>
              <a:cs typeface="Arial" pitchFamily="34" charset="0"/>
            </a:rPr>
            <a:t>.</a:t>
          </a:r>
        </a:p>
        <a:p>
          <a:pPr lvl="0" algn="ctr" defTabSz="800100">
            <a:lnSpc>
              <a:spcPct val="90000"/>
            </a:lnSpc>
            <a:spcBef>
              <a:spcPct val="0"/>
            </a:spcBef>
            <a:spcAft>
              <a:spcPct val="35000"/>
            </a:spcAft>
          </a:pPr>
          <a:endParaRPr lang="es-AR" sz="1400" kern="1200" dirty="0" smtClean="0">
            <a:latin typeface="Arial" pitchFamily="34" charset="0"/>
            <a:cs typeface="Arial" pitchFamily="34" charset="0"/>
          </a:endParaRPr>
        </a:p>
        <a:p>
          <a:pPr lvl="0" algn="ctr" defTabSz="800100">
            <a:lnSpc>
              <a:spcPct val="90000"/>
            </a:lnSpc>
            <a:spcBef>
              <a:spcPct val="0"/>
            </a:spcBef>
            <a:spcAft>
              <a:spcPct val="35000"/>
            </a:spcAft>
          </a:pPr>
          <a:endParaRPr lang="es-AR" sz="1400" kern="1200" dirty="0">
            <a:latin typeface="Arial" pitchFamily="34" charset="0"/>
            <a:cs typeface="Arial" pitchFamily="34" charset="0"/>
          </a:endParaRPr>
        </a:p>
      </dsp:txBody>
      <dsp:txXfrm>
        <a:off x="395535" y="2440492"/>
        <a:ext cx="3953679" cy="2167346"/>
      </dsp:txXfrm>
    </dsp:sp>
    <dsp:sp modelId="{4435DB24-C494-4C04-AA00-6158BE43C6B6}">
      <dsp:nvSpPr>
        <dsp:cNvPr id="0" name=""/>
        <dsp:cNvSpPr/>
      </dsp:nvSpPr>
      <dsp:spPr>
        <a:xfrm>
          <a:off x="4720744" y="2439819"/>
          <a:ext cx="4243739" cy="2168692"/>
        </a:xfrm>
        <a:prstGeom prst="round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AR" sz="1800" b="1" kern="1200" dirty="0" smtClean="0">
            <a:latin typeface="Arial" pitchFamily="34" charset="0"/>
            <a:cs typeface="Arial" pitchFamily="34" charset="0"/>
          </a:endParaRPr>
        </a:p>
        <a:p>
          <a:pPr lvl="0" algn="ctr" defTabSz="800100">
            <a:lnSpc>
              <a:spcPct val="90000"/>
            </a:lnSpc>
            <a:spcBef>
              <a:spcPct val="0"/>
            </a:spcBef>
            <a:spcAft>
              <a:spcPct val="35000"/>
            </a:spcAft>
          </a:pPr>
          <a:r>
            <a:rPr lang="es-AR" sz="1800" b="1" kern="1200" dirty="0" smtClean="0">
              <a:latin typeface="Arial" pitchFamily="34" charset="0"/>
              <a:cs typeface="Arial" pitchFamily="34" charset="0"/>
            </a:rPr>
            <a:t>Promoción</a:t>
          </a:r>
        </a:p>
        <a:p>
          <a:pPr lvl="0" algn="ctr" defTabSz="800100">
            <a:lnSpc>
              <a:spcPct val="90000"/>
            </a:lnSpc>
            <a:spcBef>
              <a:spcPct val="0"/>
            </a:spcBef>
            <a:spcAft>
              <a:spcPct val="35000"/>
            </a:spcAft>
          </a:pPr>
          <a:r>
            <a:rPr lang="es-AR" sz="1800" b="0" kern="1200" dirty="0" smtClean="0">
              <a:latin typeface="Arial" pitchFamily="34" charset="0"/>
              <a:cs typeface="Arial" pitchFamily="34" charset="0"/>
            </a:rPr>
            <a:t>-</a:t>
          </a:r>
          <a:r>
            <a:rPr lang="es-AR" sz="1800" b="1" kern="1200" dirty="0" smtClean="0">
              <a:latin typeface="Arial" pitchFamily="34" charset="0"/>
              <a:cs typeface="Arial" pitchFamily="34" charset="0"/>
            </a:rPr>
            <a:t> </a:t>
          </a:r>
          <a:r>
            <a:rPr lang="es-AR" sz="1200" b="0" kern="1200" dirty="0" err="1" smtClean="0">
              <a:latin typeface="Arial" pitchFamily="34" charset="0"/>
              <a:cs typeface="Arial" pitchFamily="34" charset="0"/>
            </a:rPr>
            <a:t>Flyers</a:t>
          </a:r>
          <a:r>
            <a:rPr lang="es-AR" sz="1200" b="0" kern="1200" dirty="0" smtClean="0">
              <a:latin typeface="Arial" pitchFamily="34" charset="0"/>
              <a:cs typeface="Arial" pitchFamily="34" charset="0"/>
            </a:rPr>
            <a:t> en las EESS a los visitantes y en zonas aledañas a las tiendas.</a:t>
          </a:r>
        </a:p>
        <a:p>
          <a:pPr lvl="0" algn="ctr" defTabSz="800100">
            <a:lnSpc>
              <a:spcPct val="90000"/>
            </a:lnSpc>
            <a:spcBef>
              <a:spcPct val="0"/>
            </a:spcBef>
            <a:spcAft>
              <a:spcPct val="35000"/>
            </a:spcAft>
          </a:pPr>
          <a:r>
            <a:rPr lang="es-AR" sz="1200" b="0" kern="1200" dirty="0" smtClean="0">
              <a:latin typeface="Arial" pitchFamily="34" charset="0"/>
              <a:cs typeface="Arial" pitchFamily="34" charset="0"/>
            </a:rPr>
            <a:t>- Difusión en el sitio web de YPF </a:t>
          </a:r>
        </a:p>
        <a:p>
          <a:pPr lvl="0" algn="ctr" defTabSz="800100">
            <a:lnSpc>
              <a:spcPct val="90000"/>
            </a:lnSpc>
            <a:spcBef>
              <a:spcPct val="0"/>
            </a:spcBef>
            <a:spcAft>
              <a:spcPct val="35000"/>
            </a:spcAft>
          </a:pPr>
          <a:r>
            <a:rPr lang="es-AR" sz="1200" b="0" kern="1200" dirty="0" smtClean="0">
              <a:latin typeface="Arial" pitchFamily="34" charset="0"/>
              <a:cs typeface="Arial" pitchFamily="34" charset="0"/>
            </a:rPr>
            <a:t>- Avisos de Radio</a:t>
          </a:r>
        </a:p>
        <a:p>
          <a:pPr lvl="0" algn="ctr" defTabSz="800100">
            <a:lnSpc>
              <a:spcPct val="90000"/>
            </a:lnSpc>
            <a:spcBef>
              <a:spcPct val="0"/>
            </a:spcBef>
            <a:spcAft>
              <a:spcPct val="35000"/>
            </a:spcAft>
          </a:pPr>
          <a:r>
            <a:rPr lang="es-AR" sz="1200" b="0" kern="1200" dirty="0" smtClean="0">
              <a:latin typeface="Arial" pitchFamily="34" charset="0"/>
              <a:cs typeface="Arial" pitchFamily="34" charset="0"/>
            </a:rPr>
            <a:t>- Material POP en las 162 tiendas </a:t>
          </a:r>
        </a:p>
        <a:p>
          <a:pPr lvl="0" algn="ctr" defTabSz="800100">
            <a:lnSpc>
              <a:spcPct val="90000"/>
            </a:lnSpc>
            <a:spcBef>
              <a:spcPct val="0"/>
            </a:spcBef>
            <a:spcAft>
              <a:spcPct val="35000"/>
            </a:spcAft>
          </a:pPr>
          <a:r>
            <a:rPr lang="es-AR" sz="1200" b="0" kern="1200" dirty="0" smtClean="0">
              <a:latin typeface="Arial" pitchFamily="34" charset="0"/>
              <a:cs typeface="Arial" pitchFamily="34" charset="0"/>
            </a:rPr>
            <a:t>- </a:t>
          </a:r>
          <a:r>
            <a:rPr lang="es-AR" sz="1200" b="0" kern="1200" dirty="0" err="1" smtClean="0">
              <a:latin typeface="Arial" pitchFamily="34" charset="0"/>
              <a:cs typeface="Arial" pitchFamily="34" charset="0"/>
            </a:rPr>
            <a:t>Flyers</a:t>
          </a:r>
          <a:r>
            <a:rPr lang="es-AR" sz="1200" b="0" kern="1200" dirty="0" smtClean="0">
              <a:latin typeface="Arial" pitchFamily="34" charset="0"/>
              <a:cs typeface="Arial" pitchFamily="34" charset="0"/>
            </a:rPr>
            <a:t> en colegios, cines, shoppings cercanos a las tiendas de mayor facturación</a:t>
          </a:r>
          <a:r>
            <a:rPr lang="es-AR" sz="1400" b="0" kern="1200" dirty="0" smtClean="0">
              <a:latin typeface="Arial" pitchFamily="34" charset="0"/>
              <a:cs typeface="Arial" pitchFamily="34" charset="0"/>
            </a:rPr>
            <a:t>.</a:t>
          </a:r>
        </a:p>
        <a:p>
          <a:pPr lvl="0" algn="ctr" defTabSz="800100">
            <a:lnSpc>
              <a:spcPct val="90000"/>
            </a:lnSpc>
            <a:spcBef>
              <a:spcPct val="0"/>
            </a:spcBef>
            <a:spcAft>
              <a:spcPct val="35000"/>
            </a:spcAft>
          </a:pPr>
          <a:endParaRPr lang="es-AR" sz="1400" b="0" kern="1200" dirty="0">
            <a:latin typeface="Arial" pitchFamily="34" charset="0"/>
            <a:cs typeface="Arial" pitchFamily="34" charset="0"/>
          </a:endParaRPr>
        </a:p>
      </dsp:txBody>
      <dsp:txXfrm>
        <a:off x="4720744" y="2439819"/>
        <a:ext cx="4243739" cy="216869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0.42528</cdr:x>
      <cdr:y>0.86861</cdr:y>
    </cdr:from>
    <cdr:to>
      <cdr:x>1</cdr:x>
      <cdr:y>0.98612</cdr:y>
    </cdr:to>
    <cdr:sp macro="" textlink="">
      <cdr:nvSpPr>
        <cdr:cNvPr id="2" name="1 CuadroTexto"/>
        <cdr:cNvSpPr txBox="1"/>
      </cdr:nvSpPr>
      <cdr:spPr>
        <a:xfrm xmlns:a="http://schemas.openxmlformats.org/drawingml/2006/main">
          <a:off x="1790700" y="2266951"/>
          <a:ext cx="2419985" cy="3066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AR" sz="1100" dirty="0"/>
            <a:t>     </a:t>
          </a:r>
          <a:r>
            <a:rPr lang="es-AR" sz="900" dirty="0">
              <a:latin typeface="Arial" pitchFamily="34" charset="0"/>
              <a:cs typeface="Arial" pitchFamily="34" charset="0"/>
            </a:rPr>
            <a:t>Fuente: TNS Argentina -  Enero 2014</a:t>
          </a:r>
        </a:p>
      </cdr:txBody>
    </cdr:sp>
  </cdr:relSizeAnchor>
</c:userShapes>
</file>

<file path=ppt/drawings/drawing2.xml><?xml version="1.0" encoding="utf-8"?>
<c:userShapes xmlns:c="http://schemas.openxmlformats.org/drawingml/2006/chart">
  <cdr:relSizeAnchor xmlns:cdr="http://schemas.openxmlformats.org/drawingml/2006/chartDrawing">
    <cdr:from>
      <cdr:x>0.41176</cdr:x>
      <cdr:y>0.88059</cdr:y>
    </cdr:from>
    <cdr:to>
      <cdr:x>1</cdr:x>
      <cdr:y>1</cdr:y>
    </cdr:to>
    <cdr:sp macro="" textlink="">
      <cdr:nvSpPr>
        <cdr:cNvPr id="2" name="1 CuadroTexto"/>
        <cdr:cNvSpPr txBox="1"/>
      </cdr:nvSpPr>
      <cdr:spPr>
        <a:xfrm xmlns:a="http://schemas.openxmlformats.org/drawingml/2006/main">
          <a:off x="2088232" y="2520280"/>
          <a:ext cx="2520598" cy="33207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AR" sz="1100" dirty="0"/>
            <a:t>     </a:t>
          </a:r>
          <a:r>
            <a:rPr lang="es-AR" sz="900" dirty="0">
              <a:latin typeface="Arial" pitchFamily="34" charset="0"/>
              <a:cs typeface="Arial" pitchFamily="34" charset="0"/>
            </a:rPr>
            <a:t>Fuente: TNS Argentina </a:t>
          </a:r>
          <a:endParaRPr lang="es-AR" sz="900" dirty="0" smtClean="0">
            <a:latin typeface="Arial" pitchFamily="34" charset="0"/>
            <a:cs typeface="Arial" pitchFamily="34" charset="0"/>
          </a:endParaRPr>
        </a:p>
        <a:p xmlns:a="http://schemas.openxmlformats.org/drawingml/2006/main">
          <a:r>
            <a:rPr lang="es-AR" sz="900" dirty="0">
              <a:latin typeface="Arial" pitchFamily="34" charset="0"/>
              <a:cs typeface="Arial" pitchFamily="34" charset="0"/>
            </a:rPr>
            <a:t> </a:t>
          </a:r>
          <a:r>
            <a:rPr lang="es-AR" sz="900" dirty="0" smtClean="0">
              <a:latin typeface="Arial" pitchFamily="34" charset="0"/>
              <a:cs typeface="Arial" pitchFamily="34" charset="0"/>
            </a:rPr>
            <a:t>     Enero </a:t>
          </a:r>
          <a:r>
            <a:rPr lang="es-AR" sz="900" dirty="0">
              <a:latin typeface="Arial" pitchFamily="34" charset="0"/>
              <a:cs typeface="Arial" pitchFamily="34" charset="0"/>
            </a:rPr>
            <a:t>2014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325E38-08BB-41C5-BE82-50B3C33764D2}" type="datetimeFigureOut">
              <a:rPr lang="es-AR" smtClean="0"/>
              <a:pPr/>
              <a:t>28/06/2015</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CD3FB6-A87E-4368-A8A3-B94348DFECDD}"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z="1200" kern="1200" dirty="0" smtClean="0">
                <a:solidFill>
                  <a:schemeClr val="tx1"/>
                </a:solidFill>
                <a:latin typeface="+mn-lt"/>
                <a:ea typeface="+mn-ea"/>
                <a:cs typeface="+mn-cs"/>
              </a:rPr>
              <a:t>YPF es la principal productora de hidrocarburos, con una participación que supera el 35% del mercado argentino de petróleo y gas.</a:t>
            </a:r>
          </a:p>
          <a:p>
            <a:r>
              <a:rPr lang="es-AR" sz="1200" kern="1200" dirty="0" smtClean="0">
                <a:solidFill>
                  <a:schemeClr val="tx1"/>
                </a:solidFill>
                <a:latin typeface="+mn-lt"/>
                <a:ea typeface="+mn-ea"/>
                <a:cs typeface="+mn-cs"/>
              </a:rPr>
              <a:t>Se divide principalmente en dos negocios, el </a:t>
            </a:r>
            <a:r>
              <a:rPr lang="es-AR" sz="1200" kern="1200" dirty="0" err="1" smtClean="0">
                <a:solidFill>
                  <a:schemeClr val="tx1"/>
                </a:solidFill>
                <a:latin typeface="+mn-lt"/>
                <a:ea typeface="+mn-ea"/>
                <a:cs typeface="+mn-cs"/>
              </a:rPr>
              <a:t>Upstream</a:t>
            </a:r>
            <a:r>
              <a:rPr lang="es-AR" sz="1200" kern="1200" dirty="0" smtClean="0">
                <a:solidFill>
                  <a:schemeClr val="tx1"/>
                </a:solidFill>
                <a:latin typeface="+mn-lt"/>
                <a:ea typeface="+mn-ea"/>
                <a:cs typeface="+mn-cs"/>
              </a:rPr>
              <a:t> y el </a:t>
            </a:r>
            <a:r>
              <a:rPr lang="es-AR" sz="1200" kern="1200" dirty="0" err="1" smtClean="0">
                <a:solidFill>
                  <a:schemeClr val="tx1"/>
                </a:solidFill>
                <a:latin typeface="+mn-lt"/>
                <a:ea typeface="+mn-ea"/>
                <a:cs typeface="+mn-cs"/>
              </a:rPr>
              <a:t>Downstream</a:t>
            </a:r>
            <a:r>
              <a:rPr lang="es-AR" sz="1200" kern="1200" dirty="0" smtClean="0">
                <a:solidFill>
                  <a:schemeClr val="tx1"/>
                </a:solidFill>
                <a:latin typeface="+mn-lt"/>
                <a:ea typeface="+mn-ea"/>
                <a:cs typeface="+mn-cs"/>
              </a:rPr>
              <a:t>. De</a:t>
            </a:r>
            <a:r>
              <a:rPr lang="es-AR" sz="1200" kern="1200" baseline="0" dirty="0" smtClean="0">
                <a:solidFill>
                  <a:schemeClr val="tx1"/>
                </a:solidFill>
                <a:latin typeface="+mn-lt"/>
                <a:ea typeface="+mn-ea"/>
                <a:cs typeface="+mn-cs"/>
              </a:rPr>
              <a:t> las 1500 EESS, 162  tienen tiendas propias.</a:t>
            </a:r>
          </a:p>
          <a:p>
            <a:pPr marL="0" marR="0" lvl="2" indent="0" algn="l" defTabSz="914400" rtl="0" eaLnBrk="1" fontAlgn="auto" latinLnBrk="0" hangingPunct="1">
              <a:lnSpc>
                <a:spcPct val="100000"/>
              </a:lnSpc>
              <a:spcBef>
                <a:spcPts val="0"/>
              </a:spcBef>
              <a:spcAft>
                <a:spcPts val="0"/>
              </a:spcAft>
              <a:buClrTx/>
              <a:buSzTx/>
              <a:buFontTx/>
              <a:buNone/>
              <a:tabLst/>
              <a:defRPr/>
            </a:pPr>
            <a:r>
              <a:rPr lang="es-ES_tradnl" sz="1400" dirty="0" smtClean="0"/>
              <a:t>Es “l</a:t>
            </a:r>
            <a:r>
              <a:rPr lang="es-ES_tradnl" sz="1400" dirty="0" smtClean="0">
                <a:solidFill>
                  <a:schemeClr val="tx1"/>
                </a:solidFill>
              </a:rPr>
              <a:t>a nafta de los argentinos”.  Industria</a:t>
            </a:r>
            <a:r>
              <a:rPr lang="es-ES_tradnl" sz="1400" baseline="0" dirty="0" smtClean="0">
                <a:solidFill>
                  <a:schemeClr val="tx1"/>
                </a:solidFill>
              </a:rPr>
              <a:t> es el mercado mayorista. Agro tiene fertilizantes, químicos, </a:t>
            </a:r>
            <a:r>
              <a:rPr lang="es-ES_tradnl" sz="1400" baseline="0" dirty="0" err="1" smtClean="0">
                <a:solidFill>
                  <a:schemeClr val="tx1"/>
                </a:solidFill>
              </a:rPr>
              <a:t>etc</a:t>
            </a:r>
            <a:r>
              <a:rPr lang="es-ES_tradnl" sz="1400" baseline="0" dirty="0" smtClean="0">
                <a:solidFill>
                  <a:schemeClr val="tx1"/>
                </a:solidFill>
              </a:rPr>
              <a:t>, atiende por venta mayorista o los YPF directo.</a:t>
            </a:r>
            <a:endParaRPr lang="es-ES_tradnl" sz="1400" dirty="0" smtClean="0">
              <a:solidFill>
                <a:schemeClr val="tx1"/>
              </a:solidFill>
            </a:endParaRPr>
          </a:p>
          <a:p>
            <a:endParaRPr lang="es-AR" sz="1200" kern="1200" dirty="0" smtClean="0">
              <a:solidFill>
                <a:schemeClr val="tx1"/>
              </a:solidFill>
              <a:latin typeface="+mn-lt"/>
              <a:ea typeface="+mn-ea"/>
              <a:cs typeface="+mn-cs"/>
            </a:endParaRPr>
          </a:p>
          <a:p>
            <a:endParaRPr lang="es-AR" dirty="0"/>
          </a:p>
        </p:txBody>
      </p:sp>
      <p:sp>
        <p:nvSpPr>
          <p:cNvPr id="4" name="3 Marcador de número de diapositiva"/>
          <p:cNvSpPr>
            <a:spLocks noGrp="1"/>
          </p:cNvSpPr>
          <p:nvPr>
            <p:ph type="sldNum" sz="quarter" idx="10"/>
          </p:nvPr>
        </p:nvSpPr>
        <p:spPr/>
        <p:txBody>
          <a:bodyPr/>
          <a:lstStyle/>
          <a:p>
            <a:fld id="{57CD3FB6-A87E-4368-A8A3-B94348DFECDD}" type="slidenum">
              <a:rPr lang="es-AR" smtClean="0"/>
              <a:pPr/>
              <a:t>2</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z="1000" dirty="0" smtClean="0">
                <a:latin typeface="Arial" pitchFamily="34" charset="0"/>
                <a:cs typeface="Arial" pitchFamily="34" charset="0"/>
              </a:rPr>
              <a:t>El presente trabajo se base en el re-lanzamiento del menú infantil a</a:t>
            </a:r>
            <a:r>
              <a:rPr lang="es-AR" sz="1000" baseline="0" dirty="0" smtClean="0">
                <a:latin typeface="Arial" pitchFamily="34" charset="0"/>
                <a:cs typeface="Arial" pitchFamily="34" charset="0"/>
              </a:rPr>
              <a:t> comercializarse en las tiendas YPF Full.</a:t>
            </a:r>
          </a:p>
          <a:p>
            <a:pPr marL="0" marR="0" indent="0" algn="l" defTabSz="914400" rtl="0" eaLnBrk="1" fontAlgn="auto" latinLnBrk="0" hangingPunct="1">
              <a:lnSpc>
                <a:spcPct val="100000"/>
              </a:lnSpc>
              <a:spcBef>
                <a:spcPts val="0"/>
              </a:spcBef>
              <a:spcAft>
                <a:spcPts val="0"/>
              </a:spcAft>
              <a:buClrTx/>
              <a:buSzTx/>
              <a:buFontTx/>
              <a:buNone/>
              <a:tabLst/>
              <a:defRPr/>
            </a:pPr>
            <a:r>
              <a:rPr lang="es-AR" sz="1000" kern="1200" dirty="0" smtClean="0">
                <a:solidFill>
                  <a:schemeClr val="tx1"/>
                </a:solidFill>
                <a:latin typeface="Arial" pitchFamily="34" charset="0"/>
                <a:ea typeface="+mn-ea"/>
                <a:cs typeface="Arial" pitchFamily="34" charset="0"/>
              </a:rPr>
              <a:t>En el 2009, y durante tres meses, YPF Full ofreció un menú alimenticio infantil, el cual tuvo una muy buena aceptación por parte de los consumidores. Con ese antecedente, el 4 de julio de 2011 se lanzó un menú alimenticio infantil presentado en una cajita con imagen full, a diferencia del 2009, se </a:t>
            </a:r>
            <a:r>
              <a:rPr lang="es-AR" sz="1000" kern="1200" dirty="0" err="1" smtClean="0">
                <a:solidFill>
                  <a:schemeClr val="tx1"/>
                </a:solidFill>
                <a:latin typeface="Arial" pitchFamily="34" charset="0"/>
                <a:ea typeface="+mn-ea"/>
                <a:cs typeface="Arial" pitchFamily="34" charset="0"/>
              </a:rPr>
              <a:t>hizó</a:t>
            </a:r>
            <a:r>
              <a:rPr lang="es-AR" sz="1000" kern="1200" dirty="0" smtClean="0">
                <a:solidFill>
                  <a:schemeClr val="tx1"/>
                </a:solidFill>
                <a:latin typeface="Arial" pitchFamily="34" charset="0"/>
                <a:ea typeface="+mn-ea"/>
                <a:cs typeface="Arial" pitchFamily="34" charset="0"/>
              </a:rPr>
              <a:t> hincapié en que el </a:t>
            </a:r>
            <a:r>
              <a:rPr lang="es-AR" sz="1000" kern="1200" dirty="0" err="1" smtClean="0">
                <a:solidFill>
                  <a:schemeClr val="tx1"/>
                </a:solidFill>
                <a:latin typeface="Arial" pitchFamily="34" charset="0"/>
                <a:ea typeface="+mn-ea"/>
                <a:cs typeface="Arial" pitchFamily="34" charset="0"/>
              </a:rPr>
              <a:t>packaging</a:t>
            </a:r>
            <a:r>
              <a:rPr lang="es-AR" sz="1000" kern="1200" dirty="0" smtClean="0">
                <a:solidFill>
                  <a:schemeClr val="tx1"/>
                </a:solidFill>
                <a:latin typeface="Arial" pitchFamily="34" charset="0"/>
                <a:ea typeface="+mn-ea"/>
                <a:cs typeface="Arial" pitchFamily="34" charset="0"/>
              </a:rPr>
              <a:t> tuviera un diseño propio con imagen FULL para que sea un elemento con identidad dentro de la tienda. La cajita traía seis </a:t>
            </a:r>
            <a:r>
              <a:rPr lang="es-AR" sz="1000" kern="1200" dirty="0" err="1" smtClean="0">
                <a:solidFill>
                  <a:schemeClr val="tx1"/>
                </a:solidFill>
                <a:latin typeface="Arial" pitchFamily="34" charset="0"/>
                <a:ea typeface="+mn-ea"/>
                <a:cs typeface="Arial" pitchFamily="34" charset="0"/>
              </a:rPr>
              <a:t>nuggets</a:t>
            </a:r>
            <a:r>
              <a:rPr lang="es-AR" sz="1000" kern="1200" dirty="0" smtClean="0">
                <a:solidFill>
                  <a:schemeClr val="tx1"/>
                </a:solidFill>
                <a:latin typeface="Arial" pitchFamily="34" charset="0"/>
                <a:ea typeface="+mn-ea"/>
                <a:cs typeface="Arial" pitchFamily="34" charset="0"/>
              </a:rPr>
              <a:t> de pollo </a:t>
            </a:r>
            <a:r>
              <a:rPr lang="es-AR" sz="1000" kern="1200" dirty="0" err="1" smtClean="0">
                <a:solidFill>
                  <a:schemeClr val="tx1"/>
                </a:solidFill>
                <a:latin typeface="Arial" pitchFamily="34" charset="0"/>
                <a:ea typeface="+mn-ea"/>
                <a:cs typeface="Arial" pitchFamily="34" charset="0"/>
              </a:rPr>
              <a:t>Patynitos</a:t>
            </a:r>
            <a:r>
              <a:rPr lang="es-AR" sz="1000" kern="1200" dirty="0" smtClean="0">
                <a:solidFill>
                  <a:schemeClr val="tx1"/>
                </a:solidFill>
                <a:latin typeface="Arial" pitchFamily="34" charset="0"/>
                <a:ea typeface="+mn-ea"/>
                <a:cs typeface="Arial" pitchFamily="34" charset="0"/>
              </a:rPr>
              <a:t>, papas fritas </a:t>
            </a:r>
            <a:r>
              <a:rPr lang="es-AR" sz="1000" kern="1200" dirty="0" err="1" smtClean="0">
                <a:solidFill>
                  <a:schemeClr val="tx1"/>
                </a:solidFill>
                <a:latin typeface="Arial" pitchFamily="34" charset="0"/>
                <a:ea typeface="+mn-ea"/>
                <a:cs typeface="Arial" pitchFamily="34" charset="0"/>
              </a:rPr>
              <a:t>Smile</a:t>
            </a:r>
            <a:r>
              <a:rPr lang="es-AR" sz="1000" kern="1200" dirty="0" smtClean="0">
                <a:solidFill>
                  <a:schemeClr val="tx1"/>
                </a:solidFill>
                <a:latin typeface="Arial" pitchFamily="34" charset="0"/>
                <a:ea typeface="+mn-ea"/>
                <a:cs typeface="Arial" pitchFamily="34" charset="0"/>
              </a:rPr>
              <a:t> y una gaseosa línea </a:t>
            </a:r>
            <a:r>
              <a:rPr lang="es-AR" sz="1000" kern="1200" dirty="0" err="1" smtClean="0">
                <a:solidFill>
                  <a:schemeClr val="tx1"/>
                </a:solidFill>
                <a:latin typeface="Arial" pitchFamily="34" charset="0"/>
                <a:ea typeface="+mn-ea"/>
                <a:cs typeface="Arial" pitchFamily="34" charset="0"/>
              </a:rPr>
              <a:t>Pepsi</a:t>
            </a:r>
            <a:r>
              <a:rPr lang="es-AR" sz="1000" kern="1200" dirty="0" smtClean="0">
                <a:solidFill>
                  <a:schemeClr val="tx1"/>
                </a:solidFill>
                <a:latin typeface="Arial" pitchFamily="34" charset="0"/>
                <a:ea typeface="+mn-ea"/>
                <a:cs typeface="Arial" pitchFamily="34" charset="0"/>
              </a:rPr>
              <a:t> de 500cc, además de un menú sabroso, a los chicos había que ofrecerles una golosina y un juguete. El huevito </a:t>
            </a:r>
            <a:r>
              <a:rPr lang="es-AR" sz="1000" kern="1200" dirty="0" err="1" smtClean="0">
                <a:solidFill>
                  <a:schemeClr val="tx1"/>
                </a:solidFill>
                <a:latin typeface="Arial" pitchFamily="34" charset="0"/>
                <a:ea typeface="+mn-ea"/>
                <a:cs typeface="Arial" pitchFamily="34" charset="0"/>
              </a:rPr>
              <a:t>Kinder</a:t>
            </a:r>
            <a:r>
              <a:rPr lang="es-AR" sz="1000" kern="1200" dirty="0" smtClean="0">
                <a:solidFill>
                  <a:schemeClr val="tx1"/>
                </a:solidFill>
                <a:latin typeface="Arial" pitchFamily="34" charset="0"/>
                <a:ea typeface="+mn-ea"/>
                <a:cs typeface="Arial" pitchFamily="34" charset="0"/>
              </a:rPr>
              <a:t> Sorpresa permitió resolver esa necesidad. </a:t>
            </a:r>
          </a:p>
          <a:p>
            <a:pPr marL="0" marR="0" indent="0" algn="l" defTabSz="914400" rtl="0" eaLnBrk="1" fontAlgn="auto" latinLnBrk="0" hangingPunct="1">
              <a:lnSpc>
                <a:spcPct val="100000"/>
              </a:lnSpc>
              <a:spcBef>
                <a:spcPts val="0"/>
              </a:spcBef>
              <a:spcAft>
                <a:spcPts val="0"/>
              </a:spcAft>
              <a:buClrTx/>
              <a:buSzTx/>
              <a:buFontTx/>
              <a:buNone/>
              <a:tabLst/>
              <a:defRPr/>
            </a:pPr>
            <a:r>
              <a:rPr lang="es-AR" sz="1000" kern="1200" dirty="0" smtClean="0">
                <a:solidFill>
                  <a:schemeClr val="tx1"/>
                </a:solidFill>
                <a:latin typeface="Arial" pitchFamily="34" charset="0"/>
                <a:ea typeface="+mn-ea"/>
                <a:cs typeface="Arial" pitchFamily="34" charset="0"/>
              </a:rPr>
              <a:t>La cajita se comercializó por un período de tiempo y luego se discontinuó debido a que se presentaron inconvenientes en la logística de los proveedores de los insumos de la cajita full, lo cual se tradujo en un incremento de costos. También hubieron fallas en la estrategia de comunicación del menú, ya que el producto se promocionó únicamente en las tiendas YPF full y no se contó con el apoyo de una campaña de comunicación institucional que le diera mayor fuerza y difusión.</a:t>
            </a:r>
          </a:p>
          <a:p>
            <a:pPr marL="0" marR="0" indent="0" algn="l" defTabSz="914400" rtl="0" eaLnBrk="1" fontAlgn="auto" latinLnBrk="0" hangingPunct="1">
              <a:lnSpc>
                <a:spcPct val="100000"/>
              </a:lnSpc>
              <a:spcBef>
                <a:spcPts val="0"/>
              </a:spcBef>
              <a:spcAft>
                <a:spcPts val="0"/>
              </a:spcAft>
              <a:buClrTx/>
              <a:buSzTx/>
              <a:buFontTx/>
              <a:buNone/>
              <a:tabLst/>
              <a:defRPr/>
            </a:pPr>
            <a:r>
              <a:rPr lang="es-AR" sz="1000" kern="1200" dirty="0" smtClean="0">
                <a:solidFill>
                  <a:schemeClr val="tx1"/>
                </a:solidFill>
                <a:latin typeface="Arial" pitchFamily="34" charset="0"/>
                <a:ea typeface="+mn-ea"/>
                <a:cs typeface="Arial" pitchFamily="34" charset="0"/>
              </a:rPr>
              <a:t>La decisión de re-lanzamiento es responsabilidad del área de marketing de </a:t>
            </a:r>
            <a:r>
              <a:rPr lang="es-AR" sz="1000" kern="1200" dirty="0" err="1" smtClean="0">
                <a:solidFill>
                  <a:schemeClr val="tx1"/>
                </a:solidFill>
                <a:latin typeface="Arial" pitchFamily="34" charset="0"/>
                <a:ea typeface="+mn-ea"/>
                <a:cs typeface="Arial" pitchFamily="34" charset="0"/>
              </a:rPr>
              <a:t>retail</a:t>
            </a:r>
            <a:r>
              <a:rPr lang="es-AR" sz="1000" kern="1200" dirty="0" smtClean="0">
                <a:solidFill>
                  <a:schemeClr val="tx1"/>
                </a:solidFill>
                <a:latin typeface="Arial" pitchFamily="34" charset="0"/>
                <a:ea typeface="+mn-ea"/>
                <a:cs typeface="Arial" pitchFamily="34" charset="0"/>
              </a:rPr>
              <a:t> de YPF, el mismo se hará efectivo en las 162 tiendas full propias de YPF, este será un lanzamiento piloto, el cual si es exitoso, se extrapolará a la totalidad de las tiendas Full, incluyendo de esta forma las tiendas operadas por terceros. Las 162 tiendas Full cuentan con una cocina totalmente equipada para la preparación necesaria del menú. El menú infantil será presentado en una cajita con imagen Full, con el mismo contenido alimenticio de la oferta anterior.</a:t>
            </a:r>
          </a:p>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latin typeface="+mn-lt"/>
                <a:ea typeface="+mn-ea"/>
                <a:cs typeface="+mn-cs"/>
              </a:rPr>
              <a:t>Lo novedoso del nuevo menú infantil, será que a través de la cajita, YPF saldrá a contarles a los niños y niñas,  la historia de la compañía, desde sus inicios hasta la actualidad,  a través de personajes propios de YPF mediante álbumes de figuritas de cada uno de los personajes, a través de diversas acciones promocionales.</a:t>
            </a:r>
          </a:p>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latin typeface="+mn-lt"/>
                <a:ea typeface="+mn-ea"/>
                <a:cs typeface="+mn-cs"/>
              </a:rPr>
              <a:t>Inicialmente se crearán 3 personajes, cada personaje tendrá sus figuritas y su álbum, cada niño se llevará un paquete de figuritas de su personaje elegido, al momento de realizar la compra del menú. El álbum se podrá obtener consumiendo $30 en las tiendas full (al igual que la campaña Ases al volante). Esto trae aparejado un aumento</a:t>
            </a:r>
            <a:r>
              <a:rPr lang="es-AR" sz="1200" kern="1200" baseline="0" dirty="0" smtClean="0">
                <a:solidFill>
                  <a:schemeClr val="tx1"/>
                </a:solidFill>
                <a:latin typeface="+mn-lt"/>
                <a:ea typeface="+mn-ea"/>
                <a:cs typeface="+mn-cs"/>
              </a:rPr>
              <a:t> de consumo en las tiendas para adquirir el </a:t>
            </a:r>
            <a:r>
              <a:rPr lang="es-AR" sz="1200" kern="1200" baseline="0" dirty="0" err="1" smtClean="0">
                <a:solidFill>
                  <a:schemeClr val="tx1"/>
                </a:solidFill>
                <a:latin typeface="+mn-lt"/>
                <a:ea typeface="+mn-ea"/>
                <a:cs typeface="+mn-cs"/>
              </a:rPr>
              <a:t>albúm</a:t>
            </a:r>
            <a:r>
              <a:rPr lang="es-AR" sz="1200" kern="1200" baseline="0" dirty="0" smtClean="0">
                <a:solidFill>
                  <a:schemeClr val="tx1"/>
                </a:solidFill>
                <a:latin typeface="+mn-lt"/>
                <a:ea typeface="+mn-ea"/>
                <a:cs typeface="+mn-cs"/>
              </a:rPr>
              <a:t>. </a:t>
            </a:r>
            <a:endParaRPr lang="es-A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latin typeface="+mn-lt"/>
                <a:ea typeface="+mn-ea"/>
                <a:cs typeface="+mn-cs"/>
              </a:rPr>
              <a:t>En el contexto actual de la clase media argentina en el cual se ven restringidas sus posibilidades de consumo y esparcimiento y deben optar entre las alternativas alcanzables por su nivel de ingresos, siendo que el estrato C3 junto con el C2 representa el 66% de los consumidores de las tiendas Full, el lanzamiento del menú infantil de YPF Full se presenta para estos segmentos como una excelente alternativa para compartir un almuerzo o cena en familia, a la vez que puede plantearse como una  actividad de recreación.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A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AR" sz="1000" kern="1200" dirty="0" smtClean="0">
              <a:solidFill>
                <a:schemeClr val="tx1"/>
              </a:solidFill>
              <a:latin typeface="Arial" pitchFamily="34" charset="0"/>
              <a:ea typeface="+mn-ea"/>
              <a:cs typeface="Arial" pitchFamily="34" charset="0"/>
            </a:endParaRPr>
          </a:p>
          <a:p>
            <a:endParaRPr lang="es-AR" dirty="0"/>
          </a:p>
        </p:txBody>
      </p:sp>
      <p:sp>
        <p:nvSpPr>
          <p:cNvPr id="4" name="3 Marcador de número de diapositiva"/>
          <p:cNvSpPr>
            <a:spLocks noGrp="1"/>
          </p:cNvSpPr>
          <p:nvPr>
            <p:ph type="sldNum" sz="quarter" idx="10"/>
          </p:nvPr>
        </p:nvSpPr>
        <p:spPr/>
        <p:txBody>
          <a:bodyPr/>
          <a:lstStyle/>
          <a:p>
            <a:fld id="{57CD3FB6-A87E-4368-A8A3-B94348DFECDD}" type="slidenum">
              <a:rPr lang="es-AR" smtClean="0"/>
              <a:pPr/>
              <a:t>3</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z="1000" dirty="0" smtClean="0">
                <a:latin typeface="Arial" pitchFamily="34" charset="0"/>
                <a:cs typeface="Arial" pitchFamily="34" charset="0"/>
              </a:rPr>
              <a:t>Para determinar el margen de contribución de un producto, toma los ingresos que obtienes de tu venta y resta los costos variables para producirlo. Lo que queda es lo que el producto contribuye para pagar tus costos fijos, de ahí el nombre de "margen de contribución". Una vez que tus costos fijos están cubiertos.</a:t>
            </a:r>
          </a:p>
          <a:p>
            <a:r>
              <a:rPr lang="es-AR" sz="1000" dirty="0" smtClean="0">
                <a:latin typeface="Arial" pitchFamily="34" charset="0"/>
                <a:cs typeface="Arial" pitchFamily="34" charset="0"/>
              </a:rPr>
              <a:t>El margen bruto, también llamado margen de utilidad bruta, te indica la cantidad "sobrante" de los ingresos que recibes de la venta de un producto después de pagar tus propios costos para ese producto. A diferencia del margen de contribución, el margen bruto se expresa como un porcentaje en lugar de una cifra en dólares. Digamos que eres dueño de una tienda de aparatos. Compras los aparatos de un proveedor por US$10 cada uno y los vendes por US$12,50. Tu ganancia bruta por cada aparato es de US$2,50. Dado que US$2,50 es el 20 por ciento del precio de venta de US$12,50, el margen bruto sobre esa marca de aparato es del 20 por ciento., el margen es lo que el producto contribuye para la ganancia.</a:t>
            </a:r>
          </a:p>
          <a:p>
            <a:r>
              <a:rPr lang="es-AR" sz="1000" dirty="0" smtClean="0">
                <a:latin typeface="Arial" pitchFamily="34" charset="0"/>
                <a:cs typeface="Arial" pitchFamily="34" charset="0"/>
              </a:rPr>
              <a:t>Las empresas utilizan los márgenes brutos para comparar la rentabilidad relativa de los diferentes productos. Las cifras en dólares a menudo no son muy útiles en esas comparaciones. Por ejemplo, supón que tienes dos productos: el producto A cuesta US$3 para su producción y se vende a US$4. El producto B cuesta US$9 para su producción y se vende por US$10. Los productos tienen un beneficio idéntico bruto: US$1 por unidad. Pero el primero tiene un margen bruto del 25 por ciento, mientras que el segundo tiene un margen bruto de sólo el 10 por ciento. Obtendrás más por tu dinero, haciendo el producto A. Si tenías US$9 para gastar en la producción, puedes hacer tres productos A y ganar US$3 en la utilidad bruta o sólo un producto de B y ganar US$1.</a:t>
            </a:r>
            <a:endParaRPr lang="es-AR" sz="1000"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57CD3FB6-A87E-4368-A8A3-B94348DFECDD}" type="slidenum">
              <a:rPr lang="es-AR" smtClean="0"/>
              <a:pPr/>
              <a:t>5</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000" dirty="0" smtClean="0">
                <a:latin typeface="Arial" pitchFamily="34" charset="0"/>
                <a:cs typeface="Arial" pitchFamily="34" charset="0"/>
              </a:rPr>
              <a:t>Fuerzas de </a:t>
            </a:r>
            <a:r>
              <a:rPr lang="es-AR" sz="1000" dirty="0" err="1" smtClean="0">
                <a:latin typeface="Arial" pitchFamily="34" charset="0"/>
                <a:cs typeface="Arial" pitchFamily="34" charset="0"/>
              </a:rPr>
              <a:t>M.Porter</a:t>
            </a:r>
            <a:r>
              <a:rPr lang="es-AR" sz="1000" dirty="0" smtClean="0">
                <a:latin typeface="Arial" pitchFamily="34" charset="0"/>
                <a:cs typeface="Arial" pitchFamily="34" charset="0"/>
              </a:rPr>
              <a:t>:</a:t>
            </a:r>
            <a:r>
              <a:rPr lang="es-AR" sz="1000" baseline="0" dirty="0" smtClean="0">
                <a:latin typeface="Arial" pitchFamily="34" charset="0"/>
                <a:cs typeface="Arial" pitchFamily="34" charset="0"/>
              </a:rPr>
              <a:t> </a:t>
            </a:r>
            <a:r>
              <a:rPr lang="es-AR" sz="1000" b="1" kern="1200" dirty="0" smtClean="0">
                <a:solidFill>
                  <a:schemeClr val="tx1"/>
                </a:solidFill>
                <a:latin typeface="Arial" pitchFamily="34" charset="0"/>
                <a:ea typeface="+mn-ea"/>
                <a:cs typeface="Arial" pitchFamily="34" charset="0"/>
              </a:rPr>
              <a:t>Poder de los clientes: </a:t>
            </a:r>
            <a:r>
              <a:rPr lang="es-AR" sz="1000" kern="1200" dirty="0" smtClean="0">
                <a:solidFill>
                  <a:schemeClr val="tx1"/>
                </a:solidFill>
                <a:latin typeface="Arial" pitchFamily="34" charset="0"/>
                <a:ea typeface="+mn-ea"/>
                <a:cs typeface="Arial" pitchFamily="34" charset="0"/>
              </a:rPr>
              <a:t>con la presencia  de tiendas que tiene YPF Full a nivel nacional, el poder de los clientes es moderado, dado que el cliente tal vez pueda reemplazar el consumo en los YPF Full por otras EE.SS locales de comidas rápidas, sin embargo, difícilmente el cliente se traslade a otra EE.SS una vez que llegue a una YPF, en este sentido el consumo en tiendas está en gran parte empujado por el servicio de carga de combustible,  generando una vez más una oferta de servicios y productos única, en comparación sobre todo con otros locales de comidas rápidas o bares.</a:t>
            </a:r>
          </a:p>
          <a:p>
            <a:r>
              <a:rPr lang="es-AR" sz="1000" kern="1200" dirty="0" smtClean="0">
                <a:solidFill>
                  <a:schemeClr val="tx1"/>
                </a:solidFill>
                <a:latin typeface="Arial" pitchFamily="34" charset="0"/>
                <a:ea typeface="+mn-ea"/>
                <a:cs typeface="Arial" pitchFamily="34" charset="0"/>
              </a:rPr>
              <a:t>Un estudio realizado en Enero 2014 por la empresa TNS Argentina, el 80% de los clientes de las tiendas YPF llega en vehículo, lo cual una vez estacionado el auto, movilizarse a otra EE.SS es engorroso y pocas veces sucede. Otro dato importante, resultado del mismo estudio realizado por TNS Argentina, es que del 100% de los visitantes que ingresan en las tiendas, el 93% compra o consume algo, lo cual representa un porcentaje de conversión elevado entre quien ingresa en una YPF Full y realiza una compra.</a:t>
            </a:r>
          </a:p>
          <a:p>
            <a:r>
              <a:rPr lang="es-AR" sz="1200" kern="1200" dirty="0" smtClean="0">
                <a:solidFill>
                  <a:schemeClr val="tx1"/>
                </a:solidFill>
                <a:latin typeface="+mn-lt"/>
                <a:ea typeface="+mn-ea"/>
                <a:cs typeface="+mn-cs"/>
              </a:rPr>
              <a:t>Si</a:t>
            </a:r>
            <a:r>
              <a:rPr lang="es-AR" sz="1200" kern="1200" baseline="0" dirty="0" smtClean="0">
                <a:solidFill>
                  <a:schemeClr val="tx1"/>
                </a:solidFill>
                <a:latin typeface="+mn-lt"/>
                <a:ea typeface="+mn-ea"/>
                <a:cs typeface="+mn-cs"/>
              </a:rPr>
              <a:t> </a:t>
            </a:r>
            <a:r>
              <a:rPr lang="es-AR" sz="1200" kern="1200" dirty="0" smtClean="0">
                <a:solidFill>
                  <a:schemeClr val="tx1"/>
                </a:solidFill>
                <a:latin typeface="+mn-lt"/>
                <a:ea typeface="+mn-ea"/>
                <a:cs typeface="+mn-cs"/>
              </a:rPr>
              <a:t>bien la situación ideal es que los niños sean los que impulsen el ingreso a las tiendas para consumir el menú infantil, actualmente el consumo en tiendas Full es </a:t>
            </a:r>
            <a:r>
              <a:rPr lang="es-AR" sz="1200" kern="1200" dirty="0" err="1" smtClean="0">
                <a:solidFill>
                  <a:schemeClr val="tx1"/>
                </a:solidFill>
                <a:latin typeface="+mn-lt"/>
                <a:ea typeface="+mn-ea"/>
                <a:cs typeface="+mn-cs"/>
              </a:rPr>
              <a:t>traccionado</a:t>
            </a:r>
            <a:r>
              <a:rPr lang="es-AR" sz="1200" kern="1200" dirty="0" smtClean="0">
                <a:solidFill>
                  <a:schemeClr val="tx1"/>
                </a:solidFill>
                <a:latin typeface="+mn-lt"/>
                <a:ea typeface="+mn-ea"/>
                <a:cs typeface="+mn-cs"/>
              </a:rPr>
              <a:t> principalmente por hombres (el sexo masculino representa el 65% de los consumidores de las tiendas) de 45 años ó más, seguidos por los comprendidos en el rango de 25-35 años, en ambos casos pertenecientes a los estratos C2-C3, seguido luego por las mujeres (el sexo femenino representa el 35% de los consumidores de las tiendas) del mismo rango etario. Se prevé que el re-lanzamiento del menú infantil atraerá a más mujeres a las tiendas, a las madres de los niños, incrementando el porcentaje actual de consumidoras mujeres en las tiendas FULL.</a:t>
            </a:r>
          </a:p>
          <a:p>
            <a:endParaRPr lang="es-AR" sz="1000" kern="1200" dirty="0" smtClean="0">
              <a:solidFill>
                <a:schemeClr val="tx1"/>
              </a:solidFill>
              <a:latin typeface="Arial" pitchFamily="34" charset="0"/>
              <a:ea typeface="+mn-ea"/>
              <a:cs typeface="Arial" pitchFamily="34" charset="0"/>
            </a:endParaRPr>
          </a:p>
          <a:p>
            <a:endParaRPr lang="es-AR" dirty="0"/>
          </a:p>
        </p:txBody>
      </p:sp>
      <p:sp>
        <p:nvSpPr>
          <p:cNvPr id="4" name="3 Marcador de número de diapositiva"/>
          <p:cNvSpPr>
            <a:spLocks noGrp="1"/>
          </p:cNvSpPr>
          <p:nvPr>
            <p:ph type="sldNum" sz="quarter" idx="10"/>
          </p:nvPr>
        </p:nvSpPr>
        <p:spPr/>
        <p:txBody>
          <a:bodyPr/>
          <a:lstStyle/>
          <a:p>
            <a:fld id="{57CD3FB6-A87E-4368-A8A3-B94348DFECDD}" type="slidenum">
              <a:rPr lang="es-AR" smtClean="0"/>
              <a:pPr/>
              <a:t>6</a:t>
            </a:fld>
            <a:endParaRPr 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57CD3FB6-A87E-4368-A8A3-B94348DFECDD}" type="slidenum">
              <a:rPr lang="es-AR" smtClean="0"/>
              <a:pPr/>
              <a:t>8</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7AC254BB-6AB4-4C83-B58F-A87010BC3643}" type="datetimeFigureOut">
              <a:rPr lang="es-AR" smtClean="0"/>
              <a:pPr/>
              <a:t>28/06/2015</a:t>
            </a:fld>
            <a:endParaRPr lang="es-AR"/>
          </a:p>
        </p:txBody>
      </p:sp>
      <p:sp>
        <p:nvSpPr>
          <p:cNvPr id="17" name="16 Marcador de pie de página"/>
          <p:cNvSpPr>
            <a:spLocks noGrp="1"/>
          </p:cNvSpPr>
          <p:nvPr>
            <p:ph type="ftr" sz="quarter" idx="11"/>
          </p:nvPr>
        </p:nvSpPr>
        <p:spPr>
          <a:xfrm>
            <a:off x="5410200" y="4205288"/>
            <a:ext cx="1295400" cy="457200"/>
          </a:xfrm>
        </p:spPr>
        <p:txBody>
          <a:bodyPr/>
          <a:lstStyle/>
          <a:p>
            <a:endParaRPr lang="es-AR"/>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844D8B8-1EA3-44F6-81EB-389EBE4CF26F}"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C254BB-6AB4-4C83-B58F-A87010BC3643}" type="datetimeFigureOut">
              <a:rPr lang="es-AR" smtClean="0"/>
              <a:pPr/>
              <a:t>28/06/2015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844D8B8-1EA3-44F6-81EB-389EBE4CF26F}"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C254BB-6AB4-4C83-B58F-A87010BC3643}" type="datetimeFigureOut">
              <a:rPr lang="es-AR" smtClean="0"/>
              <a:pPr/>
              <a:t>28/06/2015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844D8B8-1EA3-44F6-81EB-389EBE4CF26F}"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C254BB-6AB4-4C83-B58F-A87010BC3643}" type="datetimeFigureOut">
              <a:rPr lang="es-AR" smtClean="0"/>
              <a:pPr/>
              <a:t>28/06/2015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844D8B8-1EA3-44F6-81EB-389EBE4CF26F}"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C254BB-6AB4-4C83-B58F-A87010BC3643}" type="datetimeFigureOut">
              <a:rPr lang="es-AR" smtClean="0"/>
              <a:pPr/>
              <a:t>28/06/2015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844D8B8-1EA3-44F6-81EB-389EBE4CF26F}"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C254BB-6AB4-4C83-B58F-A87010BC3643}" type="datetimeFigureOut">
              <a:rPr lang="es-AR" smtClean="0"/>
              <a:pPr/>
              <a:t>28/06/2015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844D8B8-1EA3-44F6-81EB-389EBE4CF26F}"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7AC254BB-6AB4-4C83-B58F-A87010BC3643}" type="datetimeFigureOut">
              <a:rPr lang="es-AR" smtClean="0"/>
              <a:pPr/>
              <a:t>28/06/2015</a:t>
            </a:fld>
            <a:endParaRPr lang="es-AR"/>
          </a:p>
        </p:txBody>
      </p:sp>
      <p:sp>
        <p:nvSpPr>
          <p:cNvPr id="27" name="26 Marcador de número de diapositiva"/>
          <p:cNvSpPr>
            <a:spLocks noGrp="1"/>
          </p:cNvSpPr>
          <p:nvPr>
            <p:ph type="sldNum" sz="quarter" idx="11"/>
          </p:nvPr>
        </p:nvSpPr>
        <p:spPr/>
        <p:txBody>
          <a:bodyPr rtlCol="0"/>
          <a:lstStyle/>
          <a:p>
            <a:fld id="{3844D8B8-1EA3-44F6-81EB-389EBE4CF26F}" type="slidenum">
              <a:rPr lang="es-AR" smtClean="0"/>
              <a:pPr/>
              <a:t>‹Nº›</a:t>
            </a:fld>
            <a:endParaRPr lang="es-AR"/>
          </a:p>
        </p:txBody>
      </p:sp>
      <p:sp>
        <p:nvSpPr>
          <p:cNvPr id="28" name="27 Marcador de pie de página"/>
          <p:cNvSpPr>
            <a:spLocks noGrp="1"/>
          </p:cNvSpPr>
          <p:nvPr>
            <p:ph type="ftr" sz="quarter" idx="12"/>
          </p:nvPr>
        </p:nvSpPr>
        <p:spPr/>
        <p:txBody>
          <a:bodyPr rtlCol="0"/>
          <a:lstStyle/>
          <a:p>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7AC254BB-6AB4-4C83-B58F-A87010BC3643}" type="datetimeFigureOut">
              <a:rPr lang="es-AR" smtClean="0"/>
              <a:pPr/>
              <a:t>28/06/2015</a:t>
            </a:fld>
            <a:endParaRPr lang="es-AR"/>
          </a:p>
        </p:txBody>
      </p:sp>
      <p:sp>
        <p:nvSpPr>
          <p:cNvPr id="4" name="3 Marcador de pie de página"/>
          <p:cNvSpPr>
            <a:spLocks noGrp="1"/>
          </p:cNvSpPr>
          <p:nvPr>
            <p:ph type="ftr" sz="quarter" idx="11"/>
          </p:nvPr>
        </p:nvSpPr>
        <p:spPr>
          <a:xfrm>
            <a:off x="5257800" y="612648"/>
            <a:ext cx="1325880" cy="457200"/>
          </a:xfrm>
        </p:spPr>
        <p:txBody>
          <a:bodyPr/>
          <a:lstStyle/>
          <a:p>
            <a:endParaRPr lang="es-AR"/>
          </a:p>
        </p:txBody>
      </p:sp>
      <p:sp>
        <p:nvSpPr>
          <p:cNvPr id="5" name="4 Marcador de número de diapositiva"/>
          <p:cNvSpPr>
            <a:spLocks noGrp="1"/>
          </p:cNvSpPr>
          <p:nvPr>
            <p:ph type="sldNum" sz="quarter" idx="12"/>
          </p:nvPr>
        </p:nvSpPr>
        <p:spPr>
          <a:xfrm>
            <a:off x="8174736" y="2272"/>
            <a:ext cx="762000" cy="365760"/>
          </a:xfrm>
        </p:spPr>
        <p:txBody>
          <a:bodyPr/>
          <a:lstStyle/>
          <a:p>
            <a:fld id="{3844D8B8-1EA3-44F6-81EB-389EBE4CF26F}"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C254BB-6AB4-4C83-B58F-A87010BC3643}" type="datetimeFigureOut">
              <a:rPr lang="es-AR" smtClean="0"/>
              <a:pPr/>
              <a:t>28/06/2015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3844D8B8-1EA3-44F6-81EB-389EBE4CF26F}"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C254BB-6AB4-4C83-B58F-A87010BC3643}" type="datetimeFigureOut">
              <a:rPr lang="es-AR" smtClean="0"/>
              <a:pPr/>
              <a:t>28/06/2015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844D8B8-1EA3-44F6-81EB-389EBE4CF26F}"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C254BB-6AB4-4C83-B58F-A87010BC3643}" type="datetimeFigureOut">
              <a:rPr lang="es-AR" smtClean="0"/>
              <a:pPr/>
              <a:t>28/06/2015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844D8B8-1EA3-44F6-81EB-389EBE4CF26F}"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AC254BB-6AB4-4C83-B58F-A87010BC3643}" type="datetimeFigureOut">
              <a:rPr lang="es-AR" smtClean="0"/>
              <a:pPr/>
              <a:t>28/06/2015</a:t>
            </a:fld>
            <a:endParaRPr lang="es-AR"/>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AR"/>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844D8B8-1EA3-44F6-81EB-389EBE4CF26F}"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87624" y="1484784"/>
            <a:ext cx="6872808" cy="5162128"/>
          </a:xfrm>
        </p:spPr>
        <p:txBody>
          <a:bodyPr>
            <a:normAutofit/>
          </a:bodyPr>
          <a:lstStyle/>
          <a:p>
            <a:r>
              <a:rPr lang="es-AR" dirty="0" smtClean="0">
                <a:solidFill>
                  <a:schemeClr val="bg1"/>
                </a:solidFill>
                <a:latin typeface="Arial" pitchFamily="34" charset="0"/>
                <a:cs typeface="Arial" pitchFamily="34" charset="0"/>
              </a:rPr>
              <a:t>Maestría en Marketing y Comunicación</a:t>
            </a:r>
          </a:p>
          <a:p>
            <a:endParaRPr lang="es-AR" dirty="0" smtClean="0">
              <a:solidFill>
                <a:schemeClr val="bg1"/>
              </a:solidFill>
              <a:latin typeface="Arial" pitchFamily="34" charset="0"/>
              <a:cs typeface="Arial" pitchFamily="34" charset="0"/>
            </a:endParaRPr>
          </a:p>
          <a:p>
            <a:r>
              <a:rPr lang="es-ES" sz="2000" dirty="0" smtClean="0">
                <a:solidFill>
                  <a:schemeClr val="bg1"/>
                </a:solidFill>
                <a:latin typeface="Arial" pitchFamily="34" charset="0"/>
                <a:cs typeface="Arial" pitchFamily="34" charset="0"/>
              </a:rPr>
              <a:t>Re-lanzamiento del menú alimenticio infantil YPF Full </a:t>
            </a:r>
          </a:p>
          <a:p>
            <a:endParaRPr lang="es-ES" sz="2000" dirty="0" smtClean="0">
              <a:solidFill>
                <a:schemeClr val="bg1"/>
              </a:solidFill>
              <a:latin typeface="Arial" pitchFamily="34" charset="0"/>
              <a:cs typeface="Arial" pitchFamily="34" charset="0"/>
            </a:endParaRPr>
          </a:p>
          <a:p>
            <a:r>
              <a:rPr lang="es-ES" sz="1800" dirty="0" smtClean="0">
                <a:solidFill>
                  <a:schemeClr val="bg1"/>
                </a:solidFill>
                <a:latin typeface="Arial" pitchFamily="34" charset="0"/>
                <a:cs typeface="Arial" pitchFamily="34" charset="0"/>
              </a:rPr>
              <a:t>Autora: María Florencia </a:t>
            </a:r>
            <a:r>
              <a:rPr lang="es-ES" sz="1800" dirty="0" err="1" smtClean="0">
                <a:solidFill>
                  <a:schemeClr val="bg1"/>
                </a:solidFill>
                <a:latin typeface="Arial" pitchFamily="34" charset="0"/>
                <a:cs typeface="Arial" pitchFamily="34" charset="0"/>
              </a:rPr>
              <a:t>Lia</a:t>
            </a:r>
            <a:endParaRPr lang="es-ES" sz="1800" dirty="0" smtClean="0">
              <a:solidFill>
                <a:schemeClr val="bg1"/>
              </a:solidFill>
              <a:latin typeface="Arial" pitchFamily="34" charset="0"/>
              <a:cs typeface="Arial" pitchFamily="34" charset="0"/>
            </a:endParaRPr>
          </a:p>
          <a:p>
            <a:r>
              <a:rPr lang="es-ES" sz="1800" dirty="0" smtClean="0">
                <a:solidFill>
                  <a:schemeClr val="bg1"/>
                </a:solidFill>
                <a:latin typeface="Arial" pitchFamily="34" charset="0"/>
                <a:cs typeface="Arial" pitchFamily="34" charset="0"/>
              </a:rPr>
              <a:t>Mentora: </a:t>
            </a:r>
            <a:r>
              <a:rPr lang="es-AR" sz="1800" dirty="0" smtClean="0">
                <a:solidFill>
                  <a:schemeClr val="bg1"/>
                </a:solidFill>
                <a:latin typeface="Arial" pitchFamily="34" charset="0"/>
                <a:cs typeface="Arial" pitchFamily="34" charset="0"/>
              </a:rPr>
              <a:t>Constanza </a:t>
            </a:r>
            <a:r>
              <a:rPr lang="es-AR" sz="1800" dirty="0" err="1" smtClean="0">
                <a:solidFill>
                  <a:schemeClr val="bg1"/>
                </a:solidFill>
                <a:latin typeface="Arial" pitchFamily="34" charset="0"/>
                <a:cs typeface="Arial" pitchFamily="34" charset="0"/>
              </a:rPr>
              <a:t>Schriefer</a:t>
            </a:r>
            <a:endParaRPr lang="es-AR" sz="1800" dirty="0" smtClean="0">
              <a:solidFill>
                <a:schemeClr val="bg1"/>
              </a:solidFill>
              <a:latin typeface="Arial" pitchFamily="34" charset="0"/>
              <a:cs typeface="Arial" pitchFamily="34" charset="0"/>
            </a:endParaRPr>
          </a:p>
          <a:p>
            <a:endParaRPr lang="es-AR" dirty="0">
              <a:solidFill>
                <a:schemeClr val="bg1"/>
              </a:solidFill>
              <a:latin typeface="Arial" pitchFamily="34" charset="0"/>
              <a:cs typeface="Arial" pitchFamily="34" charset="0"/>
            </a:endParaRPr>
          </a:p>
        </p:txBody>
      </p:sp>
      <p:pic>
        <p:nvPicPr>
          <p:cNvPr id="5" name="4 Imagen" descr="C:\Users\fklein\Desktop\Apuntes\logos_udesa\LOGO San Andres vert color 2011.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75656" y="3933056"/>
            <a:ext cx="3528392" cy="273630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403648" y="692696"/>
            <a:ext cx="6480720" cy="400110"/>
          </a:xfrm>
          <a:prstGeom prst="rect">
            <a:avLst/>
          </a:prstGeom>
        </p:spPr>
        <p:txBody>
          <a:bodyPr wrap="square">
            <a:spAutoFit/>
          </a:bodyPr>
          <a:lstStyle/>
          <a:p>
            <a:pPr algn="ctr">
              <a:buNone/>
            </a:pPr>
            <a:r>
              <a:rPr lang="es-AR" sz="2000" b="1" dirty="0" smtClean="0">
                <a:latin typeface="Arial" pitchFamily="34" charset="0"/>
                <a:cs typeface="Arial" pitchFamily="34" charset="0"/>
              </a:rPr>
              <a:t>Conclusiones</a:t>
            </a:r>
            <a:endParaRPr lang="es-AR" sz="2000" b="1" dirty="0">
              <a:latin typeface="Arial" pitchFamily="34" charset="0"/>
              <a:cs typeface="Arial" pitchFamily="34" charset="0"/>
            </a:endParaRPr>
          </a:p>
        </p:txBody>
      </p:sp>
      <p:sp>
        <p:nvSpPr>
          <p:cNvPr id="7" name="6 Marcador de contenido"/>
          <p:cNvSpPr>
            <a:spLocks noGrp="1"/>
          </p:cNvSpPr>
          <p:nvPr>
            <p:ph idx="1"/>
          </p:nvPr>
        </p:nvSpPr>
        <p:spPr>
          <a:xfrm>
            <a:off x="0" y="1196752"/>
            <a:ext cx="9144000" cy="5400600"/>
          </a:xfrm>
        </p:spPr>
        <p:txBody>
          <a:bodyPr>
            <a:normAutofit fontScale="77500" lnSpcReduction="20000"/>
          </a:bodyPr>
          <a:lstStyle/>
          <a:p>
            <a:pPr lvl="0">
              <a:buFont typeface="Wingdings" pitchFamily="2" charset="2"/>
              <a:buChar char="ü"/>
            </a:pPr>
            <a:r>
              <a:rPr lang="es-AR" sz="1800" b="1" dirty="0" smtClean="0">
                <a:latin typeface="Arial" pitchFamily="34" charset="0"/>
                <a:cs typeface="Arial" pitchFamily="34" charset="0"/>
              </a:rPr>
              <a:t>Las tiendas Full de YPF son las que lideran el mercado de tiendas de EE.SS</a:t>
            </a:r>
            <a:r>
              <a:rPr lang="es-AR" sz="1800" dirty="0" smtClean="0">
                <a:latin typeface="Arial" pitchFamily="34" charset="0"/>
                <a:cs typeface="Arial" pitchFamily="34" charset="0"/>
              </a:rPr>
              <a:t>, ya que tienen mayor cantidad de tiendas de red propia y la mayor facturación promedio mensual respecto a sus competidores directos (Shell, </a:t>
            </a:r>
            <a:r>
              <a:rPr lang="es-AR" sz="1800" dirty="0" err="1" smtClean="0">
                <a:latin typeface="Arial" pitchFamily="34" charset="0"/>
                <a:cs typeface="Arial" pitchFamily="34" charset="0"/>
              </a:rPr>
              <a:t>Esso</a:t>
            </a:r>
            <a:r>
              <a:rPr lang="es-AR" sz="1800" dirty="0" smtClean="0">
                <a:latin typeface="Arial" pitchFamily="34" charset="0"/>
                <a:cs typeface="Arial" pitchFamily="34" charset="0"/>
              </a:rPr>
              <a:t>, Petrobras).</a:t>
            </a:r>
          </a:p>
          <a:p>
            <a:pPr marL="109728" lvl="0" indent="0">
              <a:buNone/>
            </a:pPr>
            <a:endParaRPr lang="es-AR" sz="1800" dirty="0" smtClean="0">
              <a:latin typeface="Arial" pitchFamily="34" charset="0"/>
              <a:cs typeface="Arial" pitchFamily="34" charset="0"/>
            </a:endParaRPr>
          </a:p>
          <a:p>
            <a:pPr>
              <a:buFont typeface="Wingdings" pitchFamily="2" charset="2"/>
              <a:buChar char="ü"/>
            </a:pPr>
            <a:r>
              <a:rPr lang="es-AR" sz="1800" b="1" dirty="0" smtClean="0">
                <a:latin typeface="Arial" pitchFamily="34" charset="0"/>
                <a:cs typeface="Arial" pitchFamily="34" charset="0"/>
              </a:rPr>
              <a:t>Ante el actual contexto económico argentino de inflación y estancamiento</a:t>
            </a:r>
            <a:r>
              <a:rPr lang="es-AR" sz="1800" dirty="0" smtClean="0">
                <a:latin typeface="Arial" pitchFamily="34" charset="0"/>
                <a:cs typeface="Arial" pitchFamily="34" charset="0"/>
              </a:rPr>
              <a:t>, se disminuyeron las salidas a comer a fuera por una familia tipo, el re-lanzamiento del menú infantil representa una </a:t>
            </a:r>
            <a:r>
              <a:rPr lang="es-AR" sz="1800" b="1" dirty="0" smtClean="0">
                <a:latin typeface="Arial" pitchFamily="34" charset="0"/>
                <a:cs typeface="Arial" pitchFamily="34" charset="0"/>
              </a:rPr>
              <a:t>oportunidad</a:t>
            </a:r>
            <a:r>
              <a:rPr lang="es-AR" sz="1800" dirty="0" smtClean="0">
                <a:latin typeface="Arial" pitchFamily="34" charset="0"/>
                <a:cs typeface="Arial" pitchFamily="34" charset="0"/>
              </a:rPr>
              <a:t> para ganar mercado y nuevos targets, a través de una propuesta de almuerzo o cena a un precio de mercado competitivo, siendo una alternativa de </a:t>
            </a:r>
            <a:r>
              <a:rPr lang="es-AR" sz="1800" b="1" dirty="0" smtClean="0">
                <a:latin typeface="Arial" pitchFamily="34" charset="0"/>
                <a:cs typeface="Arial" pitchFamily="34" charset="0"/>
              </a:rPr>
              <a:t>esparcimiento  para la familia</a:t>
            </a:r>
            <a:r>
              <a:rPr lang="es-AR" sz="1800" dirty="0" smtClean="0">
                <a:latin typeface="Arial" pitchFamily="34" charset="0"/>
                <a:cs typeface="Arial" pitchFamily="34" charset="0"/>
              </a:rPr>
              <a:t>.</a:t>
            </a:r>
          </a:p>
          <a:p>
            <a:pPr>
              <a:buNone/>
            </a:pPr>
            <a:endParaRPr lang="es-AR" sz="1800" dirty="0" smtClean="0">
              <a:latin typeface="Arial" pitchFamily="34" charset="0"/>
              <a:cs typeface="Arial" pitchFamily="34" charset="0"/>
            </a:endParaRPr>
          </a:p>
          <a:p>
            <a:pPr>
              <a:buFont typeface="Wingdings" pitchFamily="2" charset="2"/>
              <a:buChar char="ü"/>
            </a:pPr>
            <a:r>
              <a:rPr lang="es-AR" sz="1800" dirty="0" smtClean="0">
                <a:latin typeface="Arial" pitchFamily="34" charset="0"/>
                <a:cs typeface="Arial" pitchFamily="34" charset="0"/>
              </a:rPr>
              <a:t>El re-lanzamiento del menú también presenta un </a:t>
            </a:r>
            <a:r>
              <a:rPr lang="es-AR" sz="1800" b="1" dirty="0" smtClean="0">
                <a:latin typeface="Arial" pitchFamily="34" charset="0"/>
                <a:cs typeface="Arial" pitchFamily="34" charset="0"/>
              </a:rPr>
              <a:t>desafío para la marca YPF</a:t>
            </a:r>
            <a:r>
              <a:rPr lang="es-AR" sz="1800" dirty="0" smtClean="0">
                <a:latin typeface="Arial" pitchFamily="34" charset="0"/>
                <a:cs typeface="Arial" pitchFamily="34" charset="0"/>
              </a:rPr>
              <a:t>, ya que su estrategia de comunicación, de salir a contar la historia de la compañía a los más chicos, pretende colaborar con el posicionamiento de la marca de cercanía, entendiendo que una </a:t>
            </a:r>
            <a:r>
              <a:rPr lang="es-AR" sz="1800" b="1" dirty="0" smtClean="0">
                <a:latin typeface="Arial" pitchFamily="34" charset="0"/>
                <a:cs typeface="Arial" pitchFamily="34" charset="0"/>
              </a:rPr>
              <a:t>propuesta de valor al target infantil es una forma de atraer a las familias</a:t>
            </a:r>
            <a:r>
              <a:rPr lang="es-AR" sz="1800" dirty="0" smtClean="0">
                <a:latin typeface="Arial" pitchFamily="34" charset="0"/>
                <a:cs typeface="Arial" pitchFamily="34" charset="0"/>
              </a:rPr>
              <a:t>, lo cual se entiende aporta un tipo de </a:t>
            </a:r>
            <a:r>
              <a:rPr lang="es-AR" sz="1800" b="1" dirty="0" smtClean="0">
                <a:latin typeface="Arial" pitchFamily="34" charset="0"/>
                <a:cs typeface="Arial" pitchFamily="34" charset="0"/>
              </a:rPr>
              <a:t>vínculo más cálido y cercano con el consumidor</a:t>
            </a:r>
            <a:r>
              <a:rPr lang="es-AR" sz="1800" dirty="0" smtClean="0">
                <a:latin typeface="Arial" pitchFamily="34" charset="0"/>
                <a:cs typeface="Arial" pitchFamily="34" charset="0"/>
              </a:rPr>
              <a:t>.</a:t>
            </a:r>
          </a:p>
          <a:p>
            <a:pPr>
              <a:buNone/>
            </a:pPr>
            <a:endParaRPr lang="es-AR" sz="1800" dirty="0" smtClean="0">
              <a:latin typeface="Arial" pitchFamily="34" charset="0"/>
              <a:cs typeface="Arial" pitchFamily="34" charset="0"/>
            </a:endParaRPr>
          </a:p>
          <a:p>
            <a:pPr lvl="0">
              <a:buFont typeface="Wingdings" pitchFamily="2" charset="2"/>
              <a:buChar char="ü"/>
            </a:pPr>
            <a:r>
              <a:rPr lang="es-AR" sz="1800" dirty="0" smtClean="0">
                <a:latin typeface="Arial" pitchFamily="34" charset="0"/>
                <a:cs typeface="Arial" pitchFamily="34" charset="0"/>
              </a:rPr>
              <a:t>El </a:t>
            </a:r>
            <a:r>
              <a:rPr lang="es-AR" sz="1800" b="1" dirty="0" smtClean="0">
                <a:latin typeface="Arial" pitchFamily="34" charset="0"/>
                <a:cs typeface="Arial" pitchFamily="34" charset="0"/>
              </a:rPr>
              <a:t>poder de negociación de YPF con sus proveedores de insumos del menú, su logística, la presencia en puntos estratégicos a lo largo del país </a:t>
            </a:r>
            <a:r>
              <a:rPr lang="es-AR" sz="1800" dirty="0" smtClean="0">
                <a:latin typeface="Arial" pitchFamily="34" charset="0"/>
                <a:cs typeface="Arial" pitchFamily="34" charset="0"/>
              </a:rPr>
              <a:t>de las 162 tiendas de red propia en las cuales se llevará a cabo el </a:t>
            </a:r>
            <a:r>
              <a:rPr lang="es-AR" sz="1800" dirty="0" smtClean="0">
                <a:latin typeface="Arial" pitchFamily="34" charset="0"/>
                <a:cs typeface="Arial" pitchFamily="34" charset="0"/>
              </a:rPr>
              <a:t>re-lanzamiento</a:t>
            </a:r>
            <a:r>
              <a:rPr lang="es-AR" sz="1800" dirty="0" smtClean="0">
                <a:latin typeface="Arial" pitchFamily="34" charset="0"/>
                <a:cs typeface="Arial" pitchFamily="34" charset="0"/>
              </a:rPr>
              <a:t> </a:t>
            </a:r>
            <a:r>
              <a:rPr lang="es-AR" sz="1800" dirty="0" smtClean="0">
                <a:latin typeface="Arial" pitchFamily="34" charset="0"/>
                <a:cs typeface="Arial" pitchFamily="34" charset="0"/>
              </a:rPr>
              <a:t>y su estrategia de precios, son variables que favorecen al cumplimiento de los objetivos cualitativos y cuantitativos planteados en el </a:t>
            </a:r>
            <a:r>
              <a:rPr lang="es-AR" sz="1800" smtClean="0">
                <a:latin typeface="Arial" pitchFamily="34" charset="0"/>
                <a:cs typeface="Arial" pitchFamily="34" charset="0"/>
              </a:rPr>
              <a:t>presente trabajo.</a:t>
            </a:r>
            <a:endParaRPr lang="es-AR" sz="1800" smtClean="0">
              <a:latin typeface="Arial" pitchFamily="34" charset="0"/>
              <a:cs typeface="Arial" pitchFamily="34" charset="0"/>
            </a:endParaRPr>
          </a:p>
          <a:p>
            <a:pPr lvl="0">
              <a:buFont typeface="Wingdings" pitchFamily="2" charset="2"/>
              <a:buChar char="ü"/>
            </a:pPr>
            <a:endParaRPr lang="es-AR" sz="1800" dirty="0" smtClean="0">
              <a:latin typeface="Arial" pitchFamily="34" charset="0"/>
              <a:cs typeface="Arial" pitchFamily="34" charset="0"/>
            </a:endParaRPr>
          </a:p>
          <a:p>
            <a:pPr lvl="0">
              <a:buFont typeface="Wingdings" pitchFamily="2" charset="2"/>
              <a:buChar char="ü"/>
            </a:pPr>
            <a:r>
              <a:rPr lang="es-AR" sz="1800" b="1" dirty="0" smtClean="0">
                <a:latin typeface="Arial" pitchFamily="34" charset="0"/>
                <a:cs typeface="Arial" pitchFamily="34" charset="0"/>
              </a:rPr>
              <a:t>Innovación</a:t>
            </a:r>
            <a:r>
              <a:rPr lang="es-AR" sz="1800" dirty="0" smtClean="0">
                <a:latin typeface="Arial" pitchFamily="34" charset="0"/>
                <a:cs typeface="Arial" pitchFamily="34" charset="0"/>
              </a:rPr>
              <a:t> en la propuesta genera </a:t>
            </a:r>
            <a:r>
              <a:rPr lang="es-AR" sz="1800" b="1" dirty="0" err="1" smtClean="0">
                <a:latin typeface="Arial" pitchFamily="34" charset="0"/>
                <a:cs typeface="Arial" pitchFamily="34" charset="0"/>
              </a:rPr>
              <a:t>awareness</a:t>
            </a:r>
            <a:r>
              <a:rPr lang="es-AR" sz="1800" dirty="0" smtClean="0">
                <a:latin typeface="Arial" pitchFamily="34" charset="0"/>
                <a:cs typeface="Arial" pitchFamily="34" charset="0"/>
              </a:rPr>
              <a:t> y ayuda a la </a:t>
            </a:r>
            <a:r>
              <a:rPr lang="es-AR" sz="1800" b="1" dirty="0" smtClean="0">
                <a:latin typeface="Arial" pitchFamily="34" charset="0"/>
                <a:cs typeface="Arial" pitchFamily="34" charset="0"/>
              </a:rPr>
              <a:t>recordación de la marca YPF Full</a:t>
            </a:r>
            <a:r>
              <a:rPr lang="es-AR" sz="1800" dirty="0" smtClean="0">
                <a:latin typeface="Arial" pitchFamily="34" charset="0"/>
                <a:cs typeface="Arial" pitchFamily="34" charset="0"/>
              </a:rPr>
              <a:t>.</a:t>
            </a:r>
          </a:p>
          <a:p>
            <a:pPr lvl="0">
              <a:buFont typeface="Wingdings" pitchFamily="2" charset="2"/>
              <a:buChar char="ü"/>
            </a:pPr>
            <a:r>
              <a:rPr lang="es-AR" sz="1800" dirty="0" smtClean="0">
                <a:latin typeface="Arial" pitchFamily="34" charset="0"/>
                <a:cs typeface="Arial" pitchFamily="34" charset="0"/>
              </a:rPr>
              <a:t>Mayor </a:t>
            </a:r>
            <a:r>
              <a:rPr lang="es-AR" sz="1800" b="1" dirty="0" smtClean="0">
                <a:latin typeface="Arial" pitchFamily="34" charset="0"/>
                <a:cs typeface="Arial" pitchFamily="34" charset="0"/>
              </a:rPr>
              <a:t>conocimiento y experiencia en el target infantil</a:t>
            </a:r>
            <a:r>
              <a:rPr lang="es-AR" sz="1800" dirty="0" smtClean="0">
                <a:latin typeface="Arial" pitchFamily="34" charset="0"/>
                <a:cs typeface="Arial" pitchFamily="34" charset="0"/>
              </a:rPr>
              <a:t>, pudiendo luego </a:t>
            </a:r>
            <a:r>
              <a:rPr lang="es-AR" sz="1800" b="1" dirty="0" smtClean="0">
                <a:latin typeface="Arial" pitchFamily="34" charset="0"/>
                <a:cs typeface="Arial" pitchFamily="34" charset="0"/>
              </a:rPr>
              <a:t>ampliar la oferta </a:t>
            </a:r>
            <a:r>
              <a:rPr lang="es-AR" sz="1800" dirty="0" smtClean="0">
                <a:latin typeface="Arial" pitchFamily="34" charset="0"/>
                <a:cs typeface="Arial" pitchFamily="34" charset="0"/>
              </a:rPr>
              <a:t>a este target.</a:t>
            </a:r>
          </a:p>
          <a:p>
            <a:pPr lvl="0">
              <a:buNone/>
            </a:pPr>
            <a:endParaRPr lang="es-AR" sz="1800" dirty="0" smtClean="0">
              <a:latin typeface="Arial" pitchFamily="34" charset="0"/>
              <a:cs typeface="Arial" pitchFamily="34" charset="0"/>
            </a:endParaRPr>
          </a:p>
          <a:p>
            <a:pPr lvl="0">
              <a:buFont typeface="Wingdings" pitchFamily="2" charset="2"/>
              <a:buChar char="ü"/>
            </a:pPr>
            <a:r>
              <a:rPr lang="es-AR" sz="1800" dirty="0" smtClean="0">
                <a:latin typeface="Arial" pitchFamily="34" charset="0"/>
                <a:cs typeface="Arial" pitchFamily="34" charset="0"/>
              </a:rPr>
              <a:t>Se espera un </a:t>
            </a:r>
            <a:r>
              <a:rPr lang="es-AR" sz="1800" b="1" dirty="0" smtClean="0">
                <a:latin typeface="Arial" pitchFamily="34" charset="0"/>
                <a:cs typeface="Arial" pitchFamily="34" charset="0"/>
              </a:rPr>
              <a:t>aumento del público femenino a las tiendas</a:t>
            </a:r>
            <a:r>
              <a:rPr lang="es-AR" sz="1800" dirty="0" smtClean="0">
                <a:latin typeface="Arial" pitchFamily="34" charset="0"/>
                <a:cs typeface="Arial" pitchFamily="34" charset="0"/>
              </a:rPr>
              <a:t>, impulsadas por las solicitudes de los más pequeños, representando una oportunidad para ampliar la gama de productos destinados a la mujer en las tiendas.</a:t>
            </a:r>
          </a:p>
          <a:p>
            <a:pPr>
              <a:buFont typeface="Wingdings" pitchFamily="2" charset="2"/>
              <a:buChar char="ü"/>
            </a:pPr>
            <a:endParaRPr lang="es-AR" sz="1400" dirty="0" smtClean="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0" y="1196752"/>
            <a:ext cx="9144000" cy="4752528"/>
          </a:xfrm>
        </p:spPr>
        <p:txBody>
          <a:bodyPr>
            <a:normAutofit/>
          </a:bodyPr>
          <a:lstStyle/>
          <a:p>
            <a:pPr algn="ctr">
              <a:buNone/>
            </a:pPr>
            <a:endParaRPr lang="es-AR" sz="7200" dirty="0" smtClean="0">
              <a:latin typeface="Arial" pitchFamily="34" charset="0"/>
              <a:cs typeface="Arial" pitchFamily="34" charset="0"/>
            </a:endParaRPr>
          </a:p>
          <a:p>
            <a:pPr algn="ctr">
              <a:buNone/>
            </a:pPr>
            <a:r>
              <a:rPr lang="es-AR" sz="7200" dirty="0" smtClean="0">
                <a:latin typeface="Arial" pitchFamily="34" charset="0"/>
                <a:cs typeface="Arial" pitchFamily="34" charset="0"/>
              </a:rPr>
              <a:t>¡ </a:t>
            </a:r>
            <a:r>
              <a:rPr lang="es-AR" sz="7200" b="1" dirty="0" smtClean="0">
                <a:latin typeface="Arial" pitchFamily="34" charset="0"/>
                <a:cs typeface="Arial" pitchFamily="34" charset="0"/>
              </a:rPr>
              <a:t>GRACIAS</a:t>
            </a:r>
            <a:r>
              <a:rPr lang="es-AR" sz="7200" dirty="0" smtClean="0">
                <a:latin typeface="Arial" pitchFamily="34" charset="0"/>
                <a:cs typeface="Arial" pitchFamily="34" charset="0"/>
              </a:rPr>
              <a:t> ! </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Elipse"/>
          <p:cNvSpPr/>
          <p:nvPr/>
        </p:nvSpPr>
        <p:spPr>
          <a:xfrm>
            <a:off x="251520" y="1484784"/>
            <a:ext cx="2088232" cy="14401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err="1" smtClean="0">
                <a:latin typeface="Arial" pitchFamily="34" charset="0"/>
                <a:cs typeface="Arial" pitchFamily="34" charset="0"/>
              </a:rPr>
              <a:t>Upstream</a:t>
            </a:r>
            <a:endParaRPr lang="es-AR" b="1" dirty="0" smtClean="0">
              <a:latin typeface="Arial" pitchFamily="34" charset="0"/>
              <a:cs typeface="Arial" pitchFamily="34" charset="0"/>
            </a:endParaRPr>
          </a:p>
          <a:p>
            <a:pPr algn="ctr"/>
            <a:r>
              <a:rPr lang="es-AR" sz="1600" dirty="0" smtClean="0">
                <a:latin typeface="Arial" pitchFamily="34" charset="0"/>
                <a:cs typeface="Arial" pitchFamily="34" charset="0"/>
              </a:rPr>
              <a:t>Exploración y producción</a:t>
            </a:r>
            <a:endParaRPr lang="es-AR" sz="1600" dirty="0">
              <a:latin typeface="Arial" pitchFamily="34" charset="0"/>
              <a:cs typeface="Arial" pitchFamily="34" charset="0"/>
            </a:endParaRPr>
          </a:p>
        </p:txBody>
      </p:sp>
      <p:sp>
        <p:nvSpPr>
          <p:cNvPr id="24" name="23 Elipse"/>
          <p:cNvSpPr/>
          <p:nvPr/>
        </p:nvSpPr>
        <p:spPr>
          <a:xfrm>
            <a:off x="5940152" y="980728"/>
            <a:ext cx="2520280" cy="165618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err="1" smtClean="0">
                <a:latin typeface="Arial" pitchFamily="34" charset="0"/>
                <a:cs typeface="Arial" pitchFamily="34" charset="0"/>
              </a:rPr>
              <a:t>Downstream</a:t>
            </a:r>
            <a:endParaRPr lang="es-AR" b="1" dirty="0" smtClean="0">
              <a:latin typeface="Arial" pitchFamily="34" charset="0"/>
              <a:cs typeface="Arial" pitchFamily="34" charset="0"/>
            </a:endParaRPr>
          </a:p>
          <a:p>
            <a:pPr algn="ctr"/>
            <a:r>
              <a:rPr lang="es-AR" sz="1600" dirty="0" smtClean="0">
                <a:latin typeface="Arial" pitchFamily="34" charset="0"/>
                <a:cs typeface="Arial" pitchFamily="34" charset="0"/>
              </a:rPr>
              <a:t>Refinerías, logística, EESS.</a:t>
            </a:r>
            <a:endParaRPr lang="es-AR" sz="1600" dirty="0">
              <a:latin typeface="Arial" pitchFamily="34" charset="0"/>
              <a:cs typeface="Arial" pitchFamily="34" charset="0"/>
            </a:endParaRPr>
          </a:p>
        </p:txBody>
      </p:sp>
      <p:pic>
        <p:nvPicPr>
          <p:cNvPr id="25" name="24 Imagen" descr="camion en ruta nafta.jpg"/>
          <p:cNvPicPr>
            <a:picLocks noChangeAspect="1"/>
          </p:cNvPicPr>
          <p:nvPr/>
        </p:nvPicPr>
        <p:blipFill>
          <a:blip r:embed="rId3" cstate="print"/>
          <a:stretch>
            <a:fillRect/>
          </a:stretch>
        </p:blipFill>
        <p:spPr>
          <a:xfrm>
            <a:off x="5868144" y="5489849"/>
            <a:ext cx="2281314" cy="1368151"/>
          </a:xfrm>
          <a:prstGeom prst="rect">
            <a:avLst/>
          </a:prstGeom>
          <a:ln>
            <a:noFill/>
          </a:ln>
          <a:effectLst>
            <a:softEdge rad="112500"/>
          </a:effectLst>
        </p:spPr>
      </p:pic>
      <p:pic>
        <p:nvPicPr>
          <p:cNvPr id="26" name="25 Imagen" descr="ypf en la ruta.jpg"/>
          <p:cNvPicPr>
            <a:picLocks noChangeAspect="1"/>
          </p:cNvPicPr>
          <p:nvPr/>
        </p:nvPicPr>
        <p:blipFill>
          <a:blip r:embed="rId4" cstate="print"/>
          <a:stretch>
            <a:fillRect/>
          </a:stretch>
        </p:blipFill>
        <p:spPr>
          <a:xfrm>
            <a:off x="6588224" y="3717032"/>
            <a:ext cx="2400290" cy="1799788"/>
          </a:xfrm>
          <a:prstGeom prst="rect">
            <a:avLst/>
          </a:prstGeom>
          <a:ln>
            <a:noFill/>
          </a:ln>
          <a:effectLst>
            <a:softEdge rad="112500"/>
          </a:effectLst>
        </p:spPr>
      </p:pic>
      <p:sp>
        <p:nvSpPr>
          <p:cNvPr id="32" name="31 Rectángulo redondeado"/>
          <p:cNvSpPr/>
          <p:nvPr/>
        </p:nvSpPr>
        <p:spPr>
          <a:xfrm>
            <a:off x="4355976" y="2564904"/>
            <a:ext cx="1800200" cy="57606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b="1" dirty="0" err="1" smtClean="0">
                <a:latin typeface="Arial" pitchFamily="34" charset="0"/>
                <a:cs typeface="Arial" pitchFamily="34" charset="0"/>
              </a:rPr>
              <a:t>Retail</a:t>
            </a:r>
            <a:endParaRPr lang="es-AR" sz="1600" b="1" dirty="0" smtClean="0">
              <a:latin typeface="Arial" pitchFamily="34" charset="0"/>
              <a:cs typeface="Arial" pitchFamily="34" charset="0"/>
            </a:endParaRPr>
          </a:p>
          <a:p>
            <a:pPr algn="ctr"/>
            <a:r>
              <a:rPr lang="es-AR" sz="1400" dirty="0" smtClean="0">
                <a:latin typeface="Arial" pitchFamily="34" charset="0"/>
                <a:cs typeface="Arial" pitchFamily="34" charset="0"/>
              </a:rPr>
              <a:t>1500 EESS </a:t>
            </a:r>
            <a:endParaRPr lang="es-AR" sz="1400" dirty="0">
              <a:latin typeface="Arial" pitchFamily="34" charset="0"/>
              <a:cs typeface="Arial" pitchFamily="34" charset="0"/>
            </a:endParaRPr>
          </a:p>
        </p:txBody>
      </p:sp>
      <p:sp>
        <p:nvSpPr>
          <p:cNvPr id="34" name="33 Rectángulo redondeado"/>
          <p:cNvSpPr/>
          <p:nvPr/>
        </p:nvSpPr>
        <p:spPr>
          <a:xfrm>
            <a:off x="7884368" y="2636912"/>
            <a:ext cx="1224136" cy="43204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dirty="0" smtClean="0">
                <a:latin typeface="Arial" pitchFamily="34" charset="0"/>
                <a:cs typeface="Arial" pitchFamily="34" charset="0"/>
              </a:rPr>
              <a:t>Agro</a:t>
            </a:r>
            <a:endParaRPr lang="es-AR" sz="1600" dirty="0">
              <a:latin typeface="Arial" pitchFamily="34" charset="0"/>
              <a:cs typeface="Arial" pitchFamily="34" charset="0"/>
            </a:endParaRPr>
          </a:p>
        </p:txBody>
      </p:sp>
      <p:pic>
        <p:nvPicPr>
          <p:cNvPr id="36" name="35 Imagen" descr="Ypf_logo.png"/>
          <p:cNvPicPr>
            <a:picLocks noChangeAspect="1"/>
          </p:cNvPicPr>
          <p:nvPr/>
        </p:nvPicPr>
        <p:blipFill>
          <a:blip r:embed="rId5" cstate="print"/>
          <a:stretch>
            <a:fillRect/>
          </a:stretch>
        </p:blipFill>
        <p:spPr>
          <a:xfrm>
            <a:off x="2425747" y="692696"/>
            <a:ext cx="3082357" cy="1224136"/>
          </a:xfrm>
          <a:prstGeom prst="rect">
            <a:avLst/>
          </a:prstGeom>
          <a:ln>
            <a:noFill/>
          </a:ln>
          <a:effectLst>
            <a:outerShdw blurRad="292100" dist="139700" dir="2700000" algn="tl" rotWithShape="0">
              <a:srgbClr val="333333">
                <a:alpha val="65000"/>
              </a:srgbClr>
            </a:outerShdw>
          </a:effectLst>
        </p:spPr>
      </p:pic>
      <p:pic>
        <p:nvPicPr>
          <p:cNvPr id="41" name="40 Imagen" descr="full_ambientacion_interior_y_exterior.jpg"/>
          <p:cNvPicPr>
            <a:picLocks noChangeAspect="1"/>
          </p:cNvPicPr>
          <p:nvPr/>
        </p:nvPicPr>
        <p:blipFill>
          <a:blip r:embed="rId6" cstate="print"/>
          <a:stretch>
            <a:fillRect/>
          </a:stretch>
        </p:blipFill>
        <p:spPr>
          <a:xfrm>
            <a:off x="1619672" y="3395057"/>
            <a:ext cx="4032448" cy="3094545"/>
          </a:xfrm>
          <a:prstGeom prst="rect">
            <a:avLst/>
          </a:prstGeom>
          <a:ln>
            <a:noFill/>
          </a:ln>
          <a:effectLst>
            <a:softEdge rad="112500"/>
          </a:effectLst>
        </p:spPr>
      </p:pic>
      <p:sp>
        <p:nvSpPr>
          <p:cNvPr id="42" name="41 Rectángulo redondeado"/>
          <p:cNvSpPr/>
          <p:nvPr/>
        </p:nvSpPr>
        <p:spPr>
          <a:xfrm>
            <a:off x="6588224" y="2996952"/>
            <a:ext cx="1224136" cy="43204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dirty="0" smtClean="0">
                <a:latin typeface="Arial" pitchFamily="34" charset="0"/>
                <a:cs typeface="Arial" pitchFamily="34" charset="0"/>
              </a:rPr>
              <a:t>Industria</a:t>
            </a:r>
            <a:endParaRPr lang="es-AR" sz="1600" dirty="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Marcador de contenido"/>
          <p:cNvGraphicFramePr>
            <a:graphicFrameLocks noGrp="1"/>
          </p:cNvGraphicFramePr>
          <p:nvPr>
            <p:ph idx="1"/>
          </p:nvPr>
        </p:nvGraphicFramePr>
        <p:xfrm>
          <a:off x="251520" y="1340768"/>
          <a:ext cx="864096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Rectángulo"/>
          <p:cNvSpPr/>
          <p:nvPr/>
        </p:nvSpPr>
        <p:spPr>
          <a:xfrm>
            <a:off x="1979712" y="764704"/>
            <a:ext cx="5328592" cy="400110"/>
          </a:xfrm>
          <a:prstGeom prst="rect">
            <a:avLst/>
          </a:prstGeom>
        </p:spPr>
        <p:txBody>
          <a:bodyPr wrap="square">
            <a:spAutoFit/>
          </a:bodyPr>
          <a:lstStyle/>
          <a:p>
            <a:pPr>
              <a:buNone/>
            </a:pPr>
            <a:r>
              <a:rPr lang="es-AR" sz="2000" b="1" dirty="0" smtClean="0">
                <a:latin typeface="Arial" pitchFamily="34" charset="0"/>
                <a:cs typeface="Arial" pitchFamily="34" charset="0"/>
              </a:rPr>
              <a:t>Relanzamiento Menú infantil YPF FULL</a:t>
            </a:r>
            <a:endParaRPr lang="es-AR" sz="2000" b="1" dirty="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403648" y="836712"/>
            <a:ext cx="6480720" cy="400110"/>
          </a:xfrm>
          <a:prstGeom prst="rect">
            <a:avLst/>
          </a:prstGeom>
        </p:spPr>
        <p:txBody>
          <a:bodyPr wrap="square">
            <a:spAutoFit/>
          </a:bodyPr>
          <a:lstStyle/>
          <a:p>
            <a:pPr algn="ctr">
              <a:buNone/>
            </a:pPr>
            <a:r>
              <a:rPr lang="es-AR" sz="2000" b="1" dirty="0" smtClean="0">
                <a:latin typeface="Arial" pitchFamily="34" charset="0"/>
                <a:cs typeface="Arial" pitchFamily="34" charset="0"/>
              </a:rPr>
              <a:t>Relanzamiento Menú infantil YPF FULL -  Objetivos</a:t>
            </a:r>
            <a:endParaRPr lang="es-AR" sz="2000" b="1" dirty="0">
              <a:latin typeface="Arial" pitchFamily="34" charset="0"/>
              <a:cs typeface="Arial" pitchFamily="34" charset="0"/>
            </a:endParaRPr>
          </a:p>
        </p:txBody>
      </p:sp>
      <p:graphicFrame>
        <p:nvGraphicFramePr>
          <p:cNvPr id="6" name="5 Marcador de contenido"/>
          <p:cNvGraphicFramePr>
            <a:graphicFrameLocks noGrp="1"/>
          </p:cNvGraphicFramePr>
          <p:nvPr>
            <p:ph idx="1"/>
          </p:nvPr>
        </p:nvGraphicFramePr>
        <p:xfrm>
          <a:off x="467544" y="1628800"/>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403648" y="692696"/>
            <a:ext cx="6480720" cy="400110"/>
          </a:xfrm>
          <a:prstGeom prst="rect">
            <a:avLst/>
          </a:prstGeom>
        </p:spPr>
        <p:txBody>
          <a:bodyPr wrap="square">
            <a:spAutoFit/>
          </a:bodyPr>
          <a:lstStyle/>
          <a:p>
            <a:pPr algn="ctr">
              <a:buNone/>
            </a:pPr>
            <a:r>
              <a:rPr lang="es-AR" sz="2000" b="1" dirty="0" smtClean="0">
                <a:latin typeface="Arial" pitchFamily="34" charset="0"/>
                <a:cs typeface="Arial" pitchFamily="34" charset="0"/>
              </a:rPr>
              <a:t>Negocio </a:t>
            </a:r>
            <a:r>
              <a:rPr lang="es-AR" sz="2000" b="1" dirty="0" err="1" smtClean="0">
                <a:latin typeface="Arial" pitchFamily="34" charset="0"/>
                <a:cs typeface="Arial" pitchFamily="34" charset="0"/>
              </a:rPr>
              <a:t>Retail</a:t>
            </a:r>
            <a:r>
              <a:rPr lang="es-AR" sz="2000" b="1" dirty="0" smtClean="0">
                <a:latin typeface="Arial" pitchFamily="34" charset="0"/>
                <a:cs typeface="Arial" pitchFamily="34" charset="0"/>
              </a:rPr>
              <a:t> YPF – Tiendas YPF FULL</a:t>
            </a:r>
            <a:endParaRPr lang="es-AR" sz="2000" b="1" dirty="0">
              <a:latin typeface="Arial" pitchFamily="34" charset="0"/>
              <a:cs typeface="Arial" pitchFamily="34" charset="0"/>
            </a:endParaRPr>
          </a:p>
        </p:txBody>
      </p:sp>
      <p:sp>
        <p:nvSpPr>
          <p:cNvPr id="7" name="6 Marcador de contenido"/>
          <p:cNvSpPr>
            <a:spLocks noGrp="1"/>
          </p:cNvSpPr>
          <p:nvPr>
            <p:ph idx="1"/>
          </p:nvPr>
        </p:nvSpPr>
        <p:spPr>
          <a:xfrm>
            <a:off x="0" y="1196752"/>
            <a:ext cx="9144000" cy="4608512"/>
          </a:xfrm>
        </p:spPr>
        <p:txBody>
          <a:bodyPr/>
          <a:lstStyle/>
          <a:p>
            <a:pPr>
              <a:buNone/>
            </a:pPr>
            <a:r>
              <a:rPr lang="es-AR" sz="1600" b="1" dirty="0" smtClean="0">
                <a:latin typeface="Arial" pitchFamily="34" charset="0"/>
                <a:cs typeface="Arial" pitchFamily="34" charset="0"/>
              </a:rPr>
              <a:t>Surtido de Productos Tiendas Full  </a:t>
            </a:r>
          </a:p>
          <a:p>
            <a:pPr>
              <a:buNone/>
            </a:pPr>
            <a:r>
              <a:rPr lang="es-AR" sz="1600" b="1" dirty="0" smtClean="0">
                <a:latin typeface="Arial" pitchFamily="34" charset="0"/>
                <a:cs typeface="Arial" pitchFamily="34" charset="0"/>
              </a:rPr>
              <a:t>Volumen y contribución bruta por categoría </a:t>
            </a:r>
          </a:p>
          <a:p>
            <a:endParaRPr lang="es-AR" dirty="0"/>
          </a:p>
        </p:txBody>
      </p:sp>
      <p:pic>
        <p:nvPicPr>
          <p:cNvPr id="8" name="7 Imagen"/>
          <p:cNvPicPr/>
          <p:nvPr/>
        </p:nvPicPr>
        <p:blipFill>
          <a:blip r:embed="rId3" cstate="print"/>
          <a:srcRect l="27734" t="31445" r="13203" b="14258"/>
          <a:stretch>
            <a:fillRect/>
          </a:stretch>
        </p:blipFill>
        <p:spPr bwMode="auto">
          <a:xfrm>
            <a:off x="251520" y="1844824"/>
            <a:ext cx="4104456" cy="2232248"/>
          </a:xfrm>
          <a:prstGeom prst="rect">
            <a:avLst/>
          </a:prstGeom>
          <a:ln>
            <a:noFill/>
          </a:ln>
          <a:effectLst>
            <a:outerShdw blurRad="292100" dist="139700" dir="2700000" algn="tl" rotWithShape="0">
              <a:srgbClr val="333333">
                <a:alpha val="65000"/>
              </a:srgbClr>
            </a:outerShdw>
          </a:effectLst>
        </p:spPr>
      </p:pic>
      <p:sp>
        <p:nvSpPr>
          <p:cNvPr id="10" name="9 Rectángulo"/>
          <p:cNvSpPr/>
          <p:nvPr/>
        </p:nvSpPr>
        <p:spPr>
          <a:xfrm>
            <a:off x="4860032" y="1196752"/>
            <a:ext cx="4283968" cy="6663363"/>
          </a:xfrm>
          <a:prstGeom prst="rect">
            <a:avLst/>
          </a:prstGeom>
        </p:spPr>
        <p:txBody>
          <a:bodyPr wrap="square">
            <a:spAutoFit/>
          </a:bodyPr>
          <a:lstStyle/>
          <a:p>
            <a:r>
              <a:rPr lang="es-AR" sz="1600" b="1" dirty="0" smtClean="0">
                <a:latin typeface="Arial" pitchFamily="34" charset="0"/>
                <a:cs typeface="Arial" pitchFamily="34" charset="0"/>
              </a:rPr>
              <a:t>Actividades habituales que se realizan en</a:t>
            </a:r>
          </a:p>
          <a:p>
            <a:r>
              <a:rPr lang="es-AR" sz="1600" b="1" dirty="0" smtClean="0">
                <a:latin typeface="Arial" pitchFamily="34" charset="0"/>
                <a:cs typeface="Arial" pitchFamily="34" charset="0"/>
              </a:rPr>
              <a:t>las tiendas de </a:t>
            </a:r>
            <a:r>
              <a:rPr lang="es-AR" sz="1600" b="1" dirty="0" smtClean="0">
                <a:latin typeface="Arial" pitchFamily="34" charset="0"/>
                <a:cs typeface="Arial" pitchFamily="34" charset="0"/>
              </a:rPr>
              <a:t>conveniencia</a:t>
            </a: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r>
              <a:rPr lang="es-AR" sz="1000" dirty="0" smtClean="0">
                <a:latin typeface="Arial" pitchFamily="34" charset="0"/>
                <a:cs typeface="Arial" pitchFamily="34" charset="0"/>
              </a:rPr>
              <a:t> El presente </a:t>
            </a:r>
            <a:r>
              <a:rPr lang="es-AR" sz="1000" dirty="0" smtClean="0">
                <a:latin typeface="Arial" pitchFamily="34" charset="0"/>
                <a:cs typeface="Arial" pitchFamily="34" charset="0"/>
              </a:rPr>
              <a:t>cuadro expone v</a:t>
            </a:r>
            <a:r>
              <a:rPr lang="es-AR" sz="1000" dirty="0" smtClean="0">
                <a:latin typeface="Arial" pitchFamily="34" charset="0"/>
                <a:cs typeface="Arial" pitchFamily="34" charset="0"/>
              </a:rPr>
              <a:t>alores </a:t>
            </a:r>
            <a:r>
              <a:rPr lang="es-AR" sz="1100" dirty="0" smtClean="0">
                <a:latin typeface="Arial" pitchFamily="34" charset="0"/>
                <a:cs typeface="Arial" pitchFamily="34" charset="0"/>
              </a:rPr>
              <a:t>de referencia</a:t>
            </a:r>
            <a:r>
              <a:rPr lang="es-AR" sz="1000" dirty="0" smtClean="0">
                <a:latin typeface="Arial" pitchFamily="34" charset="0"/>
                <a:cs typeface="Arial" pitchFamily="34" charset="0"/>
              </a:rPr>
              <a:t>. Información confidencial</a:t>
            </a:r>
            <a:endParaRPr lang="es-AR" sz="1000"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b="1" dirty="0" smtClean="0">
              <a:latin typeface="Arial" pitchFamily="34" charset="0"/>
              <a:cs typeface="Arial" pitchFamily="34" charset="0"/>
            </a:endParaRPr>
          </a:p>
          <a:p>
            <a:endParaRPr lang="es-AR" sz="1600" dirty="0">
              <a:latin typeface="Arial" pitchFamily="34" charset="0"/>
              <a:cs typeface="Arial" pitchFamily="34" charset="0"/>
            </a:endParaRPr>
          </a:p>
        </p:txBody>
      </p:sp>
      <p:pic>
        <p:nvPicPr>
          <p:cNvPr id="11" name="10 Imagen"/>
          <p:cNvPicPr/>
          <p:nvPr/>
        </p:nvPicPr>
        <p:blipFill>
          <a:blip r:embed="rId4" cstate="print"/>
          <a:srcRect l="21719" t="36328" r="9297" b="13574"/>
          <a:stretch>
            <a:fillRect/>
          </a:stretch>
        </p:blipFill>
        <p:spPr bwMode="auto">
          <a:xfrm>
            <a:off x="4932040" y="1844824"/>
            <a:ext cx="4032448" cy="2232248"/>
          </a:xfrm>
          <a:prstGeom prst="rect">
            <a:avLst/>
          </a:prstGeom>
          <a:ln>
            <a:noFill/>
          </a:ln>
          <a:effectLst>
            <a:outerShdw blurRad="292100" dist="139700" dir="2700000" algn="tl" rotWithShape="0">
              <a:srgbClr val="333333">
                <a:alpha val="65000"/>
              </a:srgbClr>
            </a:outerShdw>
          </a:effectLst>
        </p:spPr>
      </p:pic>
      <p:sp>
        <p:nvSpPr>
          <p:cNvPr id="15" name="14 Rectángulo"/>
          <p:cNvSpPr/>
          <p:nvPr/>
        </p:nvSpPr>
        <p:spPr>
          <a:xfrm>
            <a:off x="35496" y="4509120"/>
            <a:ext cx="9108504" cy="3939540"/>
          </a:xfrm>
          <a:prstGeom prst="rect">
            <a:avLst/>
          </a:prstGeom>
        </p:spPr>
        <p:txBody>
          <a:bodyPr wrap="square">
            <a:spAutoFit/>
          </a:bodyPr>
          <a:lstStyle/>
          <a:p>
            <a:pPr>
              <a:buNone/>
            </a:pPr>
            <a:r>
              <a:rPr lang="es-AR" b="1" dirty="0" smtClean="0">
                <a:latin typeface="Arial" pitchFamily="34" charset="0"/>
                <a:cs typeface="Arial" pitchFamily="34" charset="0"/>
              </a:rPr>
              <a:t>Fortalezas                                                                   Debilidades</a:t>
            </a:r>
          </a:p>
          <a:p>
            <a:pPr>
              <a:buFont typeface="Wingdings" pitchFamily="2" charset="2"/>
              <a:buChar char="ü"/>
            </a:pPr>
            <a:r>
              <a:rPr lang="es-AR" sz="1400" dirty="0" smtClean="0">
                <a:latin typeface="Arial" pitchFamily="34" charset="0"/>
                <a:cs typeface="Arial" pitchFamily="34" charset="0"/>
              </a:rPr>
              <a:t>Imagen de marca YPF                                                                       - Falta de experiencia en el target infantil</a:t>
            </a:r>
          </a:p>
          <a:p>
            <a:pPr>
              <a:buFont typeface="Wingdings" pitchFamily="2" charset="2"/>
              <a:buChar char="ü"/>
            </a:pPr>
            <a:r>
              <a:rPr lang="es-AR" sz="1400" dirty="0" smtClean="0">
                <a:latin typeface="Arial" pitchFamily="34" charset="0"/>
                <a:cs typeface="Arial" pitchFamily="34" charset="0"/>
              </a:rPr>
              <a:t>Liderazgo y presencia en todo el país de las tiendas</a:t>
            </a:r>
          </a:p>
          <a:p>
            <a:pPr>
              <a:buFont typeface="Wingdings" pitchFamily="2" charset="2"/>
              <a:buChar char="ü"/>
            </a:pPr>
            <a:r>
              <a:rPr lang="es-AR" sz="1400" dirty="0" smtClean="0">
                <a:latin typeface="Arial" pitchFamily="34" charset="0"/>
                <a:cs typeface="Arial" pitchFamily="34" charset="0"/>
              </a:rPr>
              <a:t>Vinculo emocional de la marca YPF con el consumidor argentino</a:t>
            </a:r>
          </a:p>
          <a:p>
            <a:endParaRPr lang="es-AR" sz="1400" dirty="0" smtClean="0">
              <a:latin typeface="Arial" pitchFamily="34" charset="0"/>
              <a:cs typeface="Arial" pitchFamily="34" charset="0"/>
            </a:endParaRPr>
          </a:p>
          <a:p>
            <a:r>
              <a:rPr lang="es-AR" b="1" dirty="0" smtClean="0">
                <a:latin typeface="Arial" pitchFamily="34" charset="0"/>
                <a:cs typeface="Arial" pitchFamily="34" charset="0"/>
              </a:rPr>
              <a:t>Oportunidades                                                            Amenazas                                                           </a:t>
            </a:r>
          </a:p>
          <a:p>
            <a:pPr>
              <a:buFont typeface="Wingdings" pitchFamily="2" charset="2"/>
              <a:buChar char="ü"/>
            </a:pPr>
            <a:r>
              <a:rPr lang="es-AR" sz="1400" dirty="0" smtClean="0">
                <a:latin typeface="Arial" pitchFamily="34" charset="0"/>
                <a:cs typeface="Arial" pitchFamily="34" charset="0"/>
              </a:rPr>
              <a:t>Continuar innovando en tiendas                                                         - Producto sustituto lanzado por otras EESS                 </a:t>
            </a:r>
          </a:p>
          <a:p>
            <a:pPr>
              <a:buFont typeface="Wingdings" pitchFamily="2" charset="2"/>
              <a:buChar char="ü"/>
            </a:pPr>
            <a:r>
              <a:rPr lang="es-AR" sz="1400" dirty="0" smtClean="0">
                <a:latin typeface="Arial" pitchFamily="34" charset="0"/>
                <a:cs typeface="Arial" pitchFamily="34" charset="0"/>
              </a:rPr>
              <a:t>Aumentar rentabilidad en las tiendas                                                 - Futura estructura de costos inadecuada</a:t>
            </a:r>
          </a:p>
          <a:p>
            <a:pPr>
              <a:buFont typeface="Wingdings" pitchFamily="2" charset="2"/>
              <a:buChar char="ü"/>
            </a:pPr>
            <a:r>
              <a:rPr lang="es-AR" sz="1400" dirty="0" smtClean="0">
                <a:latin typeface="Arial" pitchFamily="34" charset="0"/>
                <a:cs typeface="Arial" pitchFamily="34" charset="0"/>
              </a:rPr>
              <a:t>Atraer nuevos segmentos a las EESS                                                 que no asegure un precio competitivo ni la</a:t>
            </a:r>
          </a:p>
          <a:p>
            <a:pPr>
              <a:buFont typeface="Wingdings" pitchFamily="2" charset="2"/>
              <a:buChar char="ü"/>
            </a:pPr>
            <a:r>
              <a:rPr lang="es-AR" sz="1400" dirty="0" smtClean="0">
                <a:latin typeface="Arial" pitchFamily="34" charset="0"/>
                <a:cs typeface="Arial" pitchFamily="34" charset="0"/>
              </a:rPr>
              <a:t>Aumentar la recordación de la marca Full                                            rentabilidad deseada.</a:t>
            </a:r>
          </a:p>
          <a:p>
            <a:pPr>
              <a:buFont typeface="Wingdings" pitchFamily="2" charset="2"/>
              <a:buChar char="ü"/>
            </a:pPr>
            <a:endParaRPr lang="es-AR" sz="1400" dirty="0" smtClean="0">
              <a:latin typeface="Arial" pitchFamily="34" charset="0"/>
              <a:cs typeface="Arial" pitchFamily="34" charset="0"/>
            </a:endParaRPr>
          </a:p>
          <a:p>
            <a:pPr>
              <a:buFont typeface="Wingdings" pitchFamily="2" charset="2"/>
              <a:buChar char="ü"/>
            </a:pPr>
            <a:endParaRPr lang="es-AR" b="1" dirty="0" smtClean="0">
              <a:latin typeface="Arial" pitchFamily="34" charset="0"/>
              <a:cs typeface="Arial" pitchFamily="34" charset="0"/>
            </a:endParaRPr>
          </a:p>
          <a:p>
            <a:endParaRPr lang="es-AR" sz="1400" dirty="0" smtClean="0">
              <a:latin typeface="Arial" pitchFamily="34" charset="0"/>
              <a:cs typeface="Arial" pitchFamily="34" charset="0"/>
            </a:endParaRPr>
          </a:p>
          <a:p>
            <a:endParaRPr lang="es-AR" sz="1400" dirty="0" smtClean="0">
              <a:latin typeface="Arial" pitchFamily="34" charset="0"/>
              <a:cs typeface="Arial" pitchFamily="34" charset="0"/>
            </a:endParaRPr>
          </a:p>
          <a:p>
            <a:endParaRPr lang="es-AR" sz="1400" dirty="0" smtClean="0">
              <a:latin typeface="Arial" pitchFamily="34" charset="0"/>
              <a:cs typeface="Arial" pitchFamily="34" charset="0"/>
            </a:endParaRPr>
          </a:p>
          <a:p>
            <a:endParaRPr lang="es-AR" sz="1400" dirty="0" smtClean="0">
              <a:latin typeface="Arial" pitchFamily="34" charset="0"/>
              <a:cs typeface="Arial" pitchFamily="34" charset="0"/>
            </a:endParaRPr>
          </a:p>
          <a:p>
            <a:endParaRPr lang="es-AR" sz="1400" dirty="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403648" y="692696"/>
            <a:ext cx="6480720" cy="400110"/>
          </a:xfrm>
          <a:prstGeom prst="rect">
            <a:avLst/>
          </a:prstGeom>
        </p:spPr>
        <p:txBody>
          <a:bodyPr wrap="square">
            <a:spAutoFit/>
          </a:bodyPr>
          <a:lstStyle/>
          <a:p>
            <a:pPr algn="ctr">
              <a:buNone/>
            </a:pPr>
            <a:r>
              <a:rPr lang="es-AR" sz="2000" b="1" dirty="0" smtClean="0">
                <a:latin typeface="Arial" pitchFamily="34" charset="0"/>
                <a:cs typeface="Arial" pitchFamily="34" charset="0"/>
              </a:rPr>
              <a:t>Tiendas YPF FULL - Consumidores</a:t>
            </a:r>
            <a:endParaRPr lang="es-AR" sz="2000" b="1" dirty="0">
              <a:latin typeface="Arial" pitchFamily="34" charset="0"/>
              <a:cs typeface="Arial" pitchFamily="34" charset="0"/>
            </a:endParaRPr>
          </a:p>
        </p:txBody>
      </p:sp>
      <p:pic>
        <p:nvPicPr>
          <p:cNvPr id="12" name="11 Marcador de contenido"/>
          <p:cNvPicPr>
            <a:picLocks noGrp="1"/>
          </p:cNvPicPr>
          <p:nvPr>
            <p:ph idx="1"/>
          </p:nvPr>
        </p:nvPicPr>
        <p:blipFill>
          <a:blip r:embed="rId3" cstate="print"/>
          <a:srcRect l="27734" t="30664" r="9851" b="51339"/>
          <a:stretch>
            <a:fillRect/>
          </a:stretch>
        </p:blipFill>
        <p:spPr bwMode="auto">
          <a:xfrm>
            <a:off x="1115616" y="1412776"/>
            <a:ext cx="6696744" cy="1728192"/>
          </a:xfrm>
          <a:prstGeom prst="rect">
            <a:avLst/>
          </a:prstGeom>
          <a:ln>
            <a:solidFill>
              <a:schemeClr val="bg2"/>
            </a:solidFill>
          </a:ln>
          <a:effectLst>
            <a:outerShdw blurRad="292100" dist="139700" dir="2700000" algn="tl" rotWithShape="0">
              <a:srgbClr val="333333">
                <a:alpha val="65000"/>
              </a:srgbClr>
            </a:outerShdw>
          </a:effectLst>
        </p:spPr>
      </p:pic>
      <p:graphicFrame>
        <p:nvGraphicFramePr>
          <p:cNvPr id="13" name="12 Gráfico"/>
          <p:cNvGraphicFramePr/>
          <p:nvPr/>
        </p:nvGraphicFramePr>
        <p:xfrm>
          <a:off x="0" y="4005064"/>
          <a:ext cx="4896544" cy="2664296"/>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Rectángulo"/>
          <p:cNvSpPr/>
          <p:nvPr/>
        </p:nvSpPr>
        <p:spPr>
          <a:xfrm>
            <a:off x="323528" y="3429000"/>
            <a:ext cx="3744416" cy="584775"/>
          </a:xfrm>
          <a:prstGeom prst="rect">
            <a:avLst/>
          </a:prstGeom>
        </p:spPr>
        <p:txBody>
          <a:bodyPr wrap="square">
            <a:spAutoFit/>
          </a:bodyPr>
          <a:lstStyle/>
          <a:p>
            <a:pPr>
              <a:buNone/>
            </a:pPr>
            <a:r>
              <a:rPr lang="es-AR" sz="1600" b="1" dirty="0" smtClean="0">
                <a:latin typeface="Arial" pitchFamily="34" charset="0"/>
                <a:cs typeface="Arial" pitchFamily="34" charset="0"/>
              </a:rPr>
              <a:t>Comportamiento de compra en las tiendas de los visitantes a las EESS</a:t>
            </a:r>
            <a:endParaRPr lang="es-AR" sz="1600" b="1" dirty="0">
              <a:latin typeface="Arial" pitchFamily="34" charset="0"/>
              <a:cs typeface="Arial" pitchFamily="34" charset="0"/>
            </a:endParaRPr>
          </a:p>
        </p:txBody>
      </p:sp>
      <p:sp>
        <p:nvSpPr>
          <p:cNvPr id="16" name="15 Rectángulo"/>
          <p:cNvSpPr/>
          <p:nvPr/>
        </p:nvSpPr>
        <p:spPr>
          <a:xfrm>
            <a:off x="5508104" y="3429000"/>
            <a:ext cx="3635896" cy="584775"/>
          </a:xfrm>
          <a:prstGeom prst="rect">
            <a:avLst/>
          </a:prstGeom>
        </p:spPr>
        <p:txBody>
          <a:bodyPr wrap="square">
            <a:spAutoFit/>
          </a:bodyPr>
          <a:lstStyle/>
          <a:p>
            <a:pPr>
              <a:buNone/>
            </a:pPr>
            <a:r>
              <a:rPr lang="es-AR" sz="1600" b="1" dirty="0" smtClean="0">
                <a:latin typeface="Arial" pitchFamily="34" charset="0"/>
                <a:cs typeface="Arial" pitchFamily="34" charset="0"/>
              </a:rPr>
              <a:t>Medios de transporte en los cuales llegan los visitantes a las tiendas</a:t>
            </a:r>
            <a:endParaRPr lang="es-AR" sz="1600" b="1" dirty="0">
              <a:latin typeface="Arial" pitchFamily="34" charset="0"/>
              <a:cs typeface="Arial" pitchFamily="34" charset="0"/>
            </a:endParaRPr>
          </a:p>
        </p:txBody>
      </p:sp>
      <p:graphicFrame>
        <p:nvGraphicFramePr>
          <p:cNvPr id="18" name="17 Gráfico"/>
          <p:cNvGraphicFramePr/>
          <p:nvPr/>
        </p:nvGraphicFramePr>
        <p:xfrm>
          <a:off x="5004048" y="3861048"/>
          <a:ext cx="4284983" cy="278092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403648" y="692696"/>
            <a:ext cx="6480720" cy="400110"/>
          </a:xfrm>
          <a:prstGeom prst="rect">
            <a:avLst/>
          </a:prstGeom>
        </p:spPr>
        <p:txBody>
          <a:bodyPr wrap="square">
            <a:spAutoFit/>
          </a:bodyPr>
          <a:lstStyle/>
          <a:p>
            <a:pPr algn="ctr">
              <a:buNone/>
            </a:pPr>
            <a:r>
              <a:rPr lang="es-AR" sz="2000" b="1" dirty="0" smtClean="0">
                <a:latin typeface="Arial" pitchFamily="34" charset="0"/>
                <a:cs typeface="Arial" pitchFamily="34" charset="0"/>
              </a:rPr>
              <a:t>Tiendas YPF FULL - Competidores</a:t>
            </a:r>
            <a:endParaRPr lang="es-AR" sz="2000" b="1" dirty="0">
              <a:latin typeface="Arial" pitchFamily="34" charset="0"/>
              <a:cs typeface="Arial" pitchFamily="34" charset="0"/>
            </a:endParaRPr>
          </a:p>
        </p:txBody>
      </p:sp>
      <p:pic>
        <p:nvPicPr>
          <p:cNvPr id="5" name="4 Marcador de contenido"/>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12729" t="18737" r="35336" b="41989"/>
          <a:stretch>
            <a:fillRect/>
          </a:stretch>
        </p:blipFill>
        <p:spPr bwMode="auto">
          <a:xfrm>
            <a:off x="251520" y="1700808"/>
            <a:ext cx="4534110" cy="3168352"/>
          </a:xfrm>
          <a:prstGeom prst="rect">
            <a:avLst/>
          </a:prstGeom>
          <a:ln>
            <a:noFill/>
          </a:ln>
          <a:effectLst>
            <a:outerShdw blurRad="292100" dist="139700" dir="2700000" algn="tl" rotWithShape="0">
              <a:srgbClr val="333333">
                <a:alpha val="65000"/>
              </a:srgbClr>
            </a:outerShdw>
          </a:effectLst>
        </p:spPr>
      </p:pic>
      <p:pic>
        <p:nvPicPr>
          <p:cNvPr id="6" name="5 Imagen"/>
          <p:cNvPicPr/>
          <p:nvPr/>
        </p:nvPicPr>
        <p:blipFill>
          <a:blip r:embed="rId3" cstate="print"/>
          <a:srcRect l="13408" t="22105" r="48405" b="36865"/>
          <a:stretch>
            <a:fillRect/>
          </a:stretch>
        </p:blipFill>
        <p:spPr bwMode="auto">
          <a:xfrm>
            <a:off x="5292080" y="1628800"/>
            <a:ext cx="3430141" cy="33123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403648" y="692696"/>
            <a:ext cx="6480720" cy="400110"/>
          </a:xfrm>
          <a:prstGeom prst="rect">
            <a:avLst/>
          </a:prstGeom>
        </p:spPr>
        <p:txBody>
          <a:bodyPr wrap="square">
            <a:spAutoFit/>
          </a:bodyPr>
          <a:lstStyle/>
          <a:p>
            <a:pPr algn="ctr">
              <a:buNone/>
            </a:pPr>
            <a:r>
              <a:rPr lang="es-AR" sz="2000" b="1" dirty="0" smtClean="0">
                <a:latin typeface="Arial" pitchFamily="34" charset="0"/>
                <a:cs typeface="Arial" pitchFamily="34" charset="0"/>
              </a:rPr>
              <a:t>Marketing MIX </a:t>
            </a:r>
            <a:endParaRPr lang="es-AR" sz="2000" b="1" dirty="0">
              <a:latin typeface="Arial" pitchFamily="34" charset="0"/>
              <a:cs typeface="Arial" pitchFamily="34" charset="0"/>
            </a:endParaRPr>
          </a:p>
        </p:txBody>
      </p:sp>
      <p:graphicFrame>
        <p:nvGraphicFramePr>
          <p:cNvPr id="5" name="4 Marcador de contenido"/>
          <p:cNvGraphicFramePr>
            <a:graphicFrameLocks noGrp="1"/>
          </p:cNvGraphicFramePr>
          <p:nvPr>
            <p:ph idx="1"/>
          </p:nvPr>
        </p:nvGraphicFramePr>
        <p:xfrm>
          <a:off x="0" y="1341438"/>
          <a:ext cx="914400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403648" y="692696"/>
            <a:ext cx="6480720" cy="400110"/>
          </a:xfrm>
          <a:prstGeom prst="rect">
            <a:avLst/>
          </a:prstGeom>
        </p:spPr>
        <p:txBody>
          <a:bodyPr wrap="square">
            <a:spAutoFit/>
          </a:bodyPr>
          <a:lstStyle/>
          <a:p>
            <a:pPr algn="ctr">
              <a:buNone/>
            </a:pPr>
            <a:r>
              <a:rPr lang="es-AR" sz="2000" b="1" dirty="0" smtClean="0">
                <a:latin typeface="Arial" pitchFamily="34" charset="0"/>
                <a:cs typeface="Arial" pitchFamily="34" charset="0"/>
              </a:rPr>
              <a:t>Presupuesto</a:t>
            </a:r>
            <a:endParaRPr lang="es-AR" sz="2000" b="1" dirty="0">
              <a:latin typeface="Arial" pitchFamily="34" charset="0"/>
              <a:cs typeface="Arial" pitchFamily="34" charset="0"/>
            </a:endParaRPr>
          </a:p>
        </p:txBody>
      </p:sp>
      <p:pic>
        <p:nvPicPr>
          <p:cNvPr id="16387" name="Picture 3"/>
          <p:cNvPicPr>
            <a:picLocks noChangeAspect="1" noChangeArrowheads="1"/>
          </p:cNvPicPr>
          <p:nvPr/>
        </p:nvPicPr>
        <p:blipFill>
          <a:blip r:embed="rId2" cstate="print"/>
          <a:srcRect/>
          <a:stretch>
            <a:fillRect/>
          </a:stretch>
        </p:blipFill>
        <p:spPr bwMode="auto">
          <a:xfrm>
            <a:off x="35496" y="1124745"/>
            <a:ext cx="9083498" cy="3231630"/>
          </a:xfrm>
          <a:prstGeom prst="rect">
            <a:avLst/>
          </a:prstGeom>
          <a:noFill/>
          <a:ln w="9525">
            <a:noFill/>
            <a:miter lim="800000"/>
            <a:headEnd/>
            <a:tailEnd/>
          </a:ln>
          <a:effectLst/>
        </p:spPr>
      </p:pic>
      <p:sp>
        <p:nvSpPr>
          <p:cNvPr id="4" name="3 Rectángulo"/>
          <p:cNvSpPr/>
          <p:nvPr/>
        </p:nvSpPr>
        <p:spPr>
          <a:xfrm>
            <a:off x="35496" y="4381941"/>
            <a:ext cx="9217024" cy="4339650"/>
          </a:xfrm>
          <a:prstGeom prst="rect">
            <a:avLst/>
          </a:prstGeom>
        </p:spPr>
        <p:txBody>
          <a:bodyPr wrap="square">
            <a:spAutoFit/>
          </a:bodyPr>
          <a:lstStyle/>
          <a:p>
            <a:pPr>
              <a:buNone/>
            </a:pPr>
            <a:r>
              <a:rPr lang="es-MX" sz="1600" b="1" u="sng" dirty="0" smtClean="0">
                <a:latin typeface="Arial" pitchFamily="34" charset="0"/>
                <a:cs typeface="Arial" pitchFamily="34" charset="0"/>
              </a:rPr>
              <a:t>Supuestos</a:t>
            </a:r>
          </a:p>
          <a:p>
            <a:pPr marL="285750" indent="-285750">
              <a:buFont typeface="Wingdings" pitchFamily="2" charset="2"/>
              <a:buChar char="ü"/>
            </a:pPr>
            <a:r>
              <a:rPr lang="es-ES" sz="1000" dirty="0">
                <a:latin typeface="Arial" pitchFamily="34" charset="0"/>
                <a:cs typeface="Arial" pitchFamily="34" charset="0"/>
              </a:rPr>
              <a:t>La cantidad promedio de unidades vendidas, en la categoría comidas calientes,  por tienda YPF Full, por mes, durante el año 2013, fue de 4000 </a:t>
            </a:r>
            <a:r>
              <a:rPr lang="es-ES" sz="1000" dirty="0" smtClean="0">
                <a:latin typeface="Arial" pitchFamily="34" charset="0"/>
                <a:cs typeface="Arial" pitchFamily="34" charset="0"/>
              </a:rPr>
              <a:t>unidades, se multiplicó por las 162 tiendas y se obtuvo la base </a:t>
            </a:r>
            <a:r>
              <a:rPr lang="es-ES" sz="1000" dirty="0" smtClean="0">
                <a:latin typeface="Arial" pitchFamily="34" charset="0"/>
                <a:cs typeface="Arial" pitchFamily="34" charset="0"/>
              </a:rPr>
              <a:t>mensual de 2013.</a:t>
            </a:r>
            <a:endParaRPr lang="es-ES" sz="1000" dirty="0" smtClean="0">
              <a:latin typeface="Arial" pitchFamily="34" charset="0"/>
              <a:cs typeface="Arial" pitchFamily="34" charset="0"/>
            </a:endParaRPr>
          </a:p>
          <a:p>
            <a:pPr marL="285750" lvl="0" indent="-285750">
              <a:buFont typeface="Wingdings" pitchFamily="2" charset="2"/>
              <a:buChar char="ü"/>
            </a:pPr>
            <a:r>
              <a:rPr lang="es-ES" sz="1000" dirty="0">
                <a:latin typeface="Arial" pitchFamily="34" charset="0"/>
                <a:cs typeface="Arial" pitchFamily="34" charset="0"/>
              </a:rPr>
              <a:t>Para la proyección de las unidades a vender con el re-lanzamiento del menú infantil, según el criterio adoptado por la compañía, se considera para la categoría comidas calientes que, todo nuevo producto que se incorpore al mix de productos, debe ser en </a:t>
            </a:r>
            <a:r>
              <a:rPr lang="es-ES" sz="1000" b="1" dirty="0">
                <a:latin typeface="Arial" pitchFamily="34" charset="0"/>
                <a:cs typeface="Arial" pitchFamily="34" charset="0"/>
              </a:rPr>
              <a:t>el primer año, el 5% </a:t>
            </a:r>
            <a:r>
              <a:rPr lang="es-ES" sz="1000" dirty="0">
                <a:latin typeface="Arial" pitchFamily="34" charset="0"/>
                <a:cs typeface="Arial" pitchFamily="34" charset="0"/>
              </a:rPr>
              <a:t>del volumen en unidades  de las ventas de la categoría en el año inmediato anterior. Luego para </a:t>
            </a:r>
            <a:r>
              <a:rPr lang="es-ES" sz="1000" b="1" dirty="0">
                <a:latin typeface="Arial" pitchFamily="34" charset="0"/>
                <a:cs typeface="Arial" pitchFamily="34" charset="0"/>
              </a:rPr>
              <a:t>el segundo año un 7% de las unidades vendidas el año inmediato </a:t>
            </a:r>
            <a:r>
              <a:rPr lang="es-ES" sz="1000" dirty="0">
                <a:latin typeface="Arial" pitchFamily="34" charset="0"/>
                <a:cs typeface="Arial" pitchFamily="34" charset="0"/>
              </a:rPr>
              <a:t>anterior y para el tercer año el 9% de las unidades vendidas el año inmediato anterior</a:t>
            </a:r>
            <a:r>
              <a:rPr lang="es-ES" sz="1000" dirty="0" smtClean="0">
                <a:latin typeface="Arial" pitchFamily="34" charset="0"/>
                <a:cs typeface="Arial" pitchFamily="34" charset="0"/>
              </a:rPr>
              <a:t>.</a:t>
            </a:r>
          </a:p>
          <a:p>
            <a:pPr marL="285750" lvl="0" indent="-285750">
              <a:buFont typeface="Wingdings" pitchFamily="2" charset="2"/>
              <a:buChar char="ü"/>
            </a:pPr>
            <a:r>
              <a:rPr lang="es-ES" sz="1000" b="1" dirty="0" smtClean="0">
                <a:latin typeface="Arial" pitchFamily="34" charset="0"/>
                <a:cs typeface="Arial" pitchFamily="34" charset="0"/>
              </a:rPr>
              <a:t>Consumo estacional </a:t>
            </a:r>
            <a:r>
              <a:rPr lang="es-ES" sz="1000" dirty="0" smtClean="0">
                <a:latin typeface="Arial" pitchFamily="34" charset="0"/>
                <a:cs typeface="Arial" pitchFamily="34" charset="0"/>
              </a:rPr>
              <a:t>con picos en vacaciones de invierno y verano.</a:t>
            </a:r>
          </a:p>
          <a:p>
            <a:pPr marL="285750" indent="-285750">
              <a:buFont typeface="Wingdings" pitchFamily="2" charset="2"/>
              <a:buChar char="ü"/>
            </a:pPr>
            <a:r>
              <a:rPr lang="es-ES" sz="1000" dirty="0">
                <a:latin typeface="Arial" pitchFamily="34" charset="0"/>
                <a:cs typeface="Arial" pitchFamily="34" charset="0"/>
              </a:rPr>
              <a:t>Para determinar el </a:t>
            </a:r>
            <a:r>
              <a:rPr lang="es-ES" sz="1000" b="1" dirty="0">
                <a:latin typeface="Arial" pitchFamily="34" charset="0"/>
                <a:cs typeface="Arial" pitchFamily="34" charset="0"/>
              </a:rPr>
              <a:t>precio de venta </a:t>
            </a:r>
            <a:r>
              <a:rPr lang="es-ES" sz="1000" dirty="0">
                <a:latin typeface="Arial" pitchFamily="34" charset="0"/>
                <a:cs typeface="Arial" pitchFamily="34" charset="0"/>
              </a:rPr>
              <a:t>del menú, según los criterios estratégicos de la compañía en el primer lanzamiento del menú infantil, el precio debe </a:t>
            </a:r>
            <a:r>
              <a:rPr lang="es-ES" sz="1000" b="1" dirty="0">
                <a:latin typeface="Arial" pitchFamily="34" charset="0"/>
                <a:cs typeface="Arial" pitchFamily="34" charset="0"/>
              </a:rPr>
              <a:t>ser apenas menor al del combo infantil de Mac </a:t>
            </a:r>
            <a:r>
              <a:rPr lang="es-ES" sz="1000" b="1" dirty="0" err="1" smtClean="0">
                <a:latin typeface="Arial" pitchFamily="34" charset="0"/>
                <a:cs typeface="Arial" pitchFamily="34" charset="0"/>
              </a:rPr>
              <a:t>Donalds</a:t>
            </a:r>
            <a:r>
              <a:rPr lang="es-ES" sz="1000" b="1" dirty="0" smtClean="0">
                <a:latin typeface="Arial" pitchFamily="34" charset="0"/>
                <a:cs typeface="Arial" pitchFamily="34" charset="0"/>
              </a:rPr>
              <a:t> y cumplir </a:t>
            </a:r>
            <a:r>
              <a:rPr lang="es-ES" sz="1000" b="1" dirty="0">
                <a:latin typeface="Arial" pitchFamily="34" charset="0"/>
                <a:cs typeface="Arial" pitchFamily="34" charset="0"/>
              </a:rPr>
              <a:t>con el margen </a:t>
            </a:r>
            <a:r>
              <a:rPr lang="es-AR" sz="1000" b="1" dirty="0" smtClean="0">
                <a:latin typeface="Arial" pitchFamily="34" charset="0"/>
                <a:cs typeface="Arial" pitchFamily="34" charset="0"/>
              </a:rPr>
              <a:t>de </a:t>
            </a:r>
            <a:r>
              <a:rPr lang="es-AR" sz="1000" b="1" dirty="0">
                <a:latin typeface="Arial" pitchFamily="34" charset="0"/>
                <a:cs typeface="Arial" pitchFamily="34" charset="0"/>
              </a:rPr>
              <a:t>la categoría de al menos un </a:t>
            </a:r>
            <a:r>
              <a:rPr lang="es-AR" sz="1000" b="1" dirty="0" smtClean="0">
                <a:latin typeface="Arial" pitchFamily="34" charset="0"/>
                <a:cs typeface="Arial" pitchFamily="34" charset="0"/>
              </a:rPr>
              <a:t>50%. PV </a:t>
            </a:r>
            <a:r>
              <a:rPr lang="es-AR" sz="1000" b="1" dirty="0" err="1" smtClean="0">
                <a:latin typeface="Arial" pitchFamily="34" charset="0"/>
                <a:cs typeface="Arial" pitchFamily="34" charset="0"/>
              </a:rPr>
              <a:t>Mac.D</a:t>
            </a:r>
            <a:r>
              <a:rPr lang="es-AR" sz="1000" b="1" dirty="0" smtClean="0">
                <a:latin typeface="Arial" pitchFamily="34" charset="0"/>
                <a:cs typeface="Arial" pitchFamily="34" charset="0"/>
              </a:rPr>
              <a:t>: $39, PVYPF:$37. </a:t>
            </a:r>
            <a:endParaRPr lang="es-AR" sz="1000" b="1" dirty="0">
              <a:latin typeface="Arial" pitchFamily="34" charset="0"/>
              <a:cs typeface="Arial" pitchFamily="34" charset="0"/>
            </a:endParaRPr>
          </a:p>
          <a:p>
            <a:pPr marL="285750" lvl="0" indent="-285750">
              <a:buFont typeface="Wingdings" pitchFamily="2" charset="2"/>
              <a:buChar char="ü"/>
            </a:pPr>
            <a:r>
              <a:rPr lang="es-MX" sz="1000" b="1" dirty="0">
                <a:latin typeface="Arial" pitchFamily="34" charset="0"/>
                <a:cs typeface="Arial" pitchFamily="34" charset="0"/>
              </a:rPr>
              <a:t>30%</a:t>
            </a:r>
            <a:r>
              <a:rPr lang="es-MX" sz="1000" dirty="0">
                <a:latin typeface="Arial" pitchFamily="34" charset="0"/>
                <a:cs typeface="Arial" pitchFamily="34" charset="0"/>
              </a:rPr>
              <a:t> de la venta de efecto </a:t>
            </a:r>
            <a:r>
              <a:rPr lang="es-MX" sz="1000" b="1" dirty="0" err="1">
                <a:latin typeface="Arial" pitchFamily="34" charset="0"/>
                <a:cs typeface="Arial" pitchFamily="34" charset="0"/>
              </a:rPr>
              <a:t>canibalización</a:t>
            </a:r>
            <a:r>
              <a:rPr lang="es-MX" sz="1000" b="1" dirty="0">
                <a:latin typeface="Arial" pitchFamily="34" charset="0"/>
                <a:cs typeface="Arial" pitchFamily="34" charset="0"/>
              </a:rPr>
              <a:t> </a:t>
            </a:r>
            <a:endParaRPr lang="es-MX" sz="1000" b="1" dirty="0" smtClean="0">
              <a:latin typeface="Arial" pitchFamily="34" charset="0"/>
              <a:cs typeface="Arial" pitchFamily="34" charset="0"/>
            </a:endParaRPr>
          </a:p>
          <a:p>
            <a:pPr marL="285750" lvl="0" indent="-285750">
              <a:buFont typeface="Wingdings" pitchFamily="2" charset="2"/>
              <a:buChar char="ü"/>
            </a:pPr>
            <a:r>
              <a:rPr lang="es-MX" sz="1000" dirty="0">
                <a:latin typeface="Arial" pitchFamily="34" charset="0"/>
                <a:cs typeface="Arial" pitchFamily="34" charset="0"/>
              </a:rPr>
              <a:t>Para proyectar ingresos y costos se consideró el índice de inflación del congreso, cuando se aprobó el presupuesto para el año 2014</a:t>
            </a:r>
            <a:r>
              <a:rPr lang="es-MX" sz="1000" dirty="0" smtClean="0">
                <a:latin typeface="Arial" pitchFamily="34" charset="0"/>
                <a:cs typeface="Arial" pitchFamily="34" charset="0"/>
              </a:rPr>
              <a:t>.</a:t>
            </a:r>
          </a:p>
          <a:p>
            <a:pPr marL="285750" lvl="0" indent="-285750">
              <a:buFont typeface="Wingdings" pitchFamily="2" charset="2"/>
              <a:buChar char="ü"/>
            </a:pPr>
            <a:r>
              <a:rPr lang="es-ES" sz="1000" dirty="0">
                <a:latin typeface="Arial" pitchFamily="34" charset="0"/>
                <a:cs typeface="Arial" pitchFamily="34" charset="0"/>
              </a:rPr>
              <a:t>Para </a:t>
            </a:r>
            <a:r>
              <a:rPr lang="es-ES" sz="1000" b="1" dirty="0">
                <a:latin typeface="Arial" pitchFamily="34" charset="0"/>
                <a:cs typeface="Arial" pitchFamily="34" charset="0"/>
              </a:rPr>
              <a:t>la estimación de los costos variables </a:t>
            </a:r>
            <a:r>
              <a:rPr lang="es-ES" sz="1000" dirty="0">
                <a:latin typeface="Arial" pitchFamily="34" charset="0"/>
                <a:cs typeface="Arial" pitchFamily="34" charset="0"/>
              </a:rPr>
              <a:t>que componen el menú (álbumes de figuritas, paquete de figuritas, posters, conos de papas y </a:t>
            </a:r>
            <a:r>
              <a:rPr lang="es-ES" sz="1000" dirty="0" err="1">
                <a:latin typeface="Arial" pitchFamily="34" charset="0"/>
                <a:cs typeface="Arial" pitchFamily="34" charset="0"/>
              </a:rPr>
              <a:t>nuggets</a:t>
            </a:r>
            <a:r>
              <a:rPr lang="es-ES" sz="1000" dirty="0">
                <a:latin typeface="Arial" pitchFamily="34" charset="0"/>
                <a:cs typeface="Arial" pitchFamily="34" charset="0"/>
              </a:rPr>
              <a:t>, menú </a:t>
            </a:r>
            <a:r>
              <a:rPr lang="es-ES" sz="1000" dirty="0" err="1">
                <a:latin typeface="Arial" pitchFamily="34" charset="0"/>
                <a:cs typeface="Arial" pitchFamily="34" charset="0"/>
              </a:rPr>
              <a:t>board</a:t>
            </a:r>
            <a:r>
              <a:rPr lang="es-ES" sz="1000" dirty="0">
                <a:latin typeface="Arial" pitchFamily="34" charset="0"/>
                <a:cs typeface="Arial" pitchFamily="34" charset="0"/>
              </a:rPr>
              <a:t>) se tomaron de referencia los costos de </a:t>
            </a:r>
            <a:r>
              <a:rPr lang="es-ES" sz="1000" b="1" dirty="0">
                <a:latin typeface="Arial" pitchFamily="34" charset="0"/>
                <a:cs typeface="Arial" pitchFamily="34" charset="0"/>
              </a:rPr>
              <a:t>otras acciones promocionales en las </a:t>
            </a:r>
            <a:r>
              <a:rPr lang="es-ES" sz="1000" b="1" dirty="0" smtClean="0">
                <a:latin typeface="Arial" pitchFamily="34" charset="0"/>
                <a:cs typeface="Arial" pitchFamily="34" charset="0"/>
              </a:rPr>
              <a:t>tiendas.</a:t>
            </a:r>
          </a:p>
          <a:p>
            <a:pPr marL="285750" lvl="0" indent="-285750">
              <a:buFont typeface="Wingdings" pitchFamily="2" charset="2"/>
              <a:buChar char="ü"/>
            </a:pPr>
            <a:r>
              <a:rPr lang="es-ES" sz="1000" dirty="0" smtClean="0">
                <a:latin typeface="Arial" pitchFamily="34" charset="0"/>
                <a:cs typeface="Arial" pitchFamily="34" charset="0"/>
              </a:rPr>
              <a:t>No </a:t>
            </a:r>
            <a:r>
              <a:rPr lang="es-ES" sz="1000" dirty="0">
                <a:latin typeface="Arial" pitchFamily="34" charset="0"/>
                <a:cs typeface="Arial" pitchFamily="34" charset="0"/>
              </a:rPr>
              <a:t>se incluyen los gastos proporcionales de empleados del local, ni alquiler, en la inversión inicial, </a:t>
            </a:r>
            <a:r>
              <a:rPr lang="es-ES" sz="1000" b="1" dirty="0">
                <a:latin typeface="Arial" pitchFamily="34" charset="0"/>
                <a:cs typeface="Arial" pitchFamily="34" charset="0"/>
              </a:rPr>
              <a:t>únicamente se incluyen los costos directos.</a:t>
            </a:r>
            <a:endParaRPr lang="es-MX" sz="1000" b="1" dirty="0">
              <a:latin typeface="Arial" pitchFamily="34" charset="0"/>
              <a:cs typeface="Arial" pitchFamily="34" charset="0"/>
            </a:endParaRPr>
          </a:p>
          <a:p>
            <a:pPr algn="ctr">
              <a:buNone/>
            </a:pPr>
            <a:endParaRPr lang="es-MX" sz="2000" b="1" dirty="0">
              <a:latin typeface="Arial" pitchFamily="34" charset="0"/>
              <a:cs typeface="Arial" pitchFamily="34" charset="0"/>
            </a:endParaRPr>
          </a:p>
          <a:p>
            <a:pPr algn="ctr">
              <a:buNone/>
            </a:pPr>
            <a:endParaRPr lang="es-MX" sz="2000" b="1" dirty="0" smtClean="0">
              <a:latin typeface="Arial" pitchFamily="34" charset="0"/>
              <a:cs typeface="Arial" pitchFamily="34" charset="0"/>
            </a:endParaRPr>
          </a:p>
          <a:p>
            <a:pPr algn="ctr">
              <a:buNone/>
            </a:pPr>
            <a:endParaRPr lang="es-MX" sz="2000" b="1" dirty="0">
              <a:latin typeface="Arial" pitchFamily="34" charset="0"/>
              <a:cs typeface="Arial" pitchFamily="34" charset="0"/>
            </a:endParaRPr>
          </a:p>
          <a:p>
            <a:pPr algn="ctr">
              <a:buNone/>
            </a:pPr>
            <a:endParaRPr lang="es-MX" sz="2000" b="1" dirty="0" smtClean="0">
              <a:latin typeface="Arial" pitchFamily="34" charset="0"/>
              <a:cs typeface="Arial" pitchFamily="34" charset="0"/>
            </a:endParaRPr>
          </a:p>
          <a:p>
            <a:pPr algn="ctr">
              <a:buNone/>
            </a:pPr>
            <a:endParaRPr lang="es-MX" sz="2000" b="1" dirty="0">
              <a:latin typeface="Arial" pitchFamily="34" charset="0"/>
              <a:cs typeface="Arial" pitchFamily="34" charset="0"/>
            </a:endParaRPr>
          </a:p>
          <a:p>
            <a:pPr algn="ctr">
              <a:buNone/>
            </a:pPr>
            <a:endParaRPr lang="es-AR" sz="2000" b="1" dirty="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7442</TotalTime>
  <Words>2560</Words>
  <Application>Microsoft Office PowerPoint</Application>
  <PresentationFormat>Presentación en pantalla (4:3)</PresentationFormat>
  <Paragraphs>180</Paragraphs>
  <Slides>11</Slides>
  <Notes>5</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Urbano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7</dc:creator>
  <cp:lastModifiedBy>windows 7</cp:lastModifiedBy>
  <cp:revision>86</cp:revision>
  <dcterms:created xsi:type="dcterms:W3CDTF">2015-06-24T04:04:05Z</dcterms:created>
  <dcterms:modified xsi:type="dcterms:W3CDTF">2015-06-29T00:45:32Z</dcterms:modified>
</cp:coreProperties>
</file>